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1"/>
    <p:sldMasterId id="2147483652" r:id="rId2"/>
  </p:sldMasterIdLst>
  <p:notesMasterIdLst>
    <p:notesMasterId r:id="rId40"/>
  </p:notesMasterIdLst>
  <p:sldIdLst>
    <p:sldId id="599" r:id="rId3"/>
    <p:sldId id="259" r:id="rId4"/>
    <p:sldId id="264" r:id="rId5"/>
    <p:sldId id="638" r:id="rId6"/>
    <p:sldId id="603" r:id="rId7"/>
    <p:sldId id="601" r:id="rId8"/>
    <p:sldId id="602" r:id="rId9"/>
    <p:sldId id="639" r:id="rId10"/>
    <p:sldId id="604" r:id="rId11"/>
    <p:sldId id="606" r:id="rId12"/>
    <p:sldId id="607" r:id="rId13"/>
    <p:sldId id="605" r:id="rId14"/>
    <p:sldId id="610" r:id="rId15"/>
    <p:sldId id="612" r:id="rId16"/>
    <p:sldId id="611" r:id="rId17"/>
    <p:sldId id="613" r:id="rId18"/>
    <p:sldId id="609" r:id="rId19"/>
    <p:sldId id="615" r:id="rId20"/>
    <p:sldId id="616" r:id="rId21"/>
    <p:sldId id="619" r:id="rId22"/>
    <p:sldId id="620" r:id="rId23"/>
    <p:sldId id="621" r:id="rId24"/>
    <p:sldId id="622" r:id="rId25"/>
    <p:sldId id="624" r:id="rId26"/>
    <p:sldId id="623" r:id="rId27"/>
    <p:sldId id="625" r:id="rId28"/>
    <p:sldId id="626" r:id="rId29"/>
    <p:sldId id="627" r:id="rId30"/>
    <p:sldId id="628" r:id="rId31"/>
    <p:sldId id="629" r:id="rId32"/>
    <p:sldId id="633" r:id="rId33"/>
    <p:sldId id="630" r:id="rId34"/>
    <p:sldId id="632" r:id="rId35"/>
    <p:sldId id="631" r:id="rId36"/>
    <p:sldId id="635" r:id="rId37"/>
    <p:sldId id="636" r:id="rId38"/>
    <p:sldId id="637" r:id="rId3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88">
          <p15:clr>
            <a:srgbClr val="A4A3A4"/>
          </p15:clr>
        </p15:guide>
        <p15:guide id="2" pos="47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FF9300"/>
    <a:srgbClr val="4B2E83"/>
    <a:srgbClr val="E8D3A2"/>
    <a:srgbClr val="E8E3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573" autoAdjust="0"/>
    <p:restoredTop sz="96327"/>
  </p:normalViewPr>
  <p:slideViewPr>
    <p:cSldViewPr snapToGrid="0" snapToObjects="1" showGuides="1">
      <p:cViewPr varScale="1">
        <p:scale>
          <a:sx n="152" d="100"/>
          <a:sy n="152" d="100"/>
        </p:scale>
        <p:origin x="424" y="176"/>
      </p:cViewPr>
      <p:guideLst>
        <p:guide orient="horz" pos="2488"/>
        <p:guide pos="47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theme" Target="theme/theme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23B509-834C-9E4A-9A0F-AE989E5F16D1}" type="datetimeFigureOut">
              <a:rPr lang="en-US" smtClean="0"/>
              <a:t>1/13/20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66F771-1A75-9948-93E4-25C9702F96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1996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15" y="5945854"/>
            <a:ext cx="1371600" cy="9235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77334" y="6354234"/>
            <a:ext cx="2540000" cy="266700"/>
          </a:xfrm>
          <a:prstGeom prst="rect">
            <a:avLst/>
          </a:prstGeom>
        </p:spPr>
      </p:pic>
      <p:pic>
        <p:nvPicPr>
          <p:cNvPr id="2" name="Picture 1" descr="Bar_RtAngle_7502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7" y="4006085"/>
            <a:ext cx="2284303" cy="11277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71757" y="1179824"/>
            <a:ext cx="6972300" cy="2641756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TITLE HERE</a:t>
            </a:r>
            <a:br>
              <a:rPr lang="en-US" dirty="0"/>
            </a:br>
            <a:r>
              <a:rPr lang="en-US" dirty="0"/>
              <a:t>ENCODE NORMAL</a:t>
            </a:r>
            <a:br>
              <a:rPr lang="en-US" dirty="0"/>
            </a:br>
            <a:r>
              <a:rPr lang="en-US" dirty="0"/>
              <a:t>BLACK, 50 PT. </a:t>
            </a:r>
          </a:p>
        </p:txBody>
      </p:sp>
    </p:spTree>
    <p:extLst>
      <p:ext uri="{BB962C8B-B14F-4D97-AF65-F5344CB8AC3E}">
        <p14:creationId xmlns:p14="http://schemas.microsoft.com/office/powerpoint/2010/main" val="23734912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2320239"/>
            <a:ext cx="8197114" cy="3810086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FFFFFF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FFFFFF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FFFFFF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FFFFFF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730667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FFFFFF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(UNI SANS REGULAR	, 24 PT.)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48401" y="6354234"/>
            <a:ext cx="2540000" cy="266700"/>
          </a:xfrm>
          <a:prstGeom prst="rect">
            <a:avLst/>
          </a:prstGeom>
        </p:spPr>
      </p:pic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7" y="365069"/>
            <a:ext cx="8184662" cy="998440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27692405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15" y="5945854"/>
            <a:ext cx="1371600" cy="923544"/>
          </a:xfrm>
          <a:prstGeom prst="rect">
            <a:avLst/>
          </a:prstGeom>
        </p:spPr>
      </p:pic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736725"/>
            <a:ext cx="8076956" cy="4015497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FFFFFF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FFFFFF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FFFFFF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FFFFFF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Bulleted content here (Open Sans Light, 24 pt.)</a:t>
            </a:r>
          </a:p>
          <a:p>
            <a:pPr lvl="1"/>
            <a:r>
              <a:rPr lang="en-US" dirty="0"/>
              <a:t>Second level (Open Sans Light, 20)</a:t>
            </a:r>
          </a:p>
          <a:p>
            <a:pPr lvl="2"/>
            <a:r>
              <a:rPr lang="en-US" dirty="0"/>
              <a:t>Third level (Open Sans Light, 18)</a:t>
            </a:r>
          </a:p>
          <a:p>
            <a:pPr lvl="3"/>
            <a:r>
              <a:rPr lang="en-US" dirty="0"/>
              <a:t>Fourth level (Open Sans Light, 16)</a:t>
            </a:r>
          </a:p>
          <a:p>
            <a:pPr lvl="4"/>
            <a:r>
              <a:rPr lang="en-US" dirty="0"/>
              <a:t>Fifth level (Open Sans Light, 14)</a:t>
            </a:r>
          </a:p>
        </p:txBody>
      </p:sp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064505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2363379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48401" y="6354234"/>
            <a:ext cx="2540000" cy="266700"/>
          </a:xfrm>
          <a:prstGeom prst="rect">
            <a:avLst/>
          </a:prstGeom>
        </p:spPr>
      </p:pic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766763" y="1736725"/>
            <a:ext cx="8021637" cy="443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1" baseline="0">
                <a:solidFill>
                  <a:srgbClr val="FFFFFF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/>
              <a:t>Graphics can go here – </a:t>
            </a:r>
            <a:br>
              <a:rPr lang="en-US" dirty="0"/>
            </a:br>
            <a:r>
              <a:rPr lang="en-US" dirty="0"/>
              <a:t>replace this box with your image or chart</a:t>
            </a:r>
          </a:p>
        </p:txBody>
      </p:sp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16644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828560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139" y="5949410"/>
            <a:ext cx="1371600" cy="923544"/>
          </a:xfrm>
          <a:prstGeom prst="rect">
            <a:avLst/>
          </a:prstGeom>
        </p:spPr>
      </p:pic>
      <p:pic>
        <p:nvPicPr>
          <p:cNvPr id="9" name="Picture 8" descr="Wordmark_center_Purple_HEX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39" y="6487457"/>
            <a:ext cx="2425295" cy="163374"/>
          </a:xfrm>
          <a:prstGeom prst="rect">
            <a:avLst/>
          </a:prstGeom>
        </p:spPr>
      </p:pic>
      <p:pic>
        <p:nvPicPr>
          <p:cNvPr id="6" name="Picture 5" descr="Bar_RtAngle_7502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7" y="4006085"/>
            <a:ext cx="2284303" cy="11277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71757" y="1167124"/>
            <a:ext cx="6972300" cy="2641756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rgbClr val="4B2E83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TITLE HERE</a:t>
            </a:r>
            <a:br>
              <a:rPr lang="en-US" dirty="0"/>
            </a:br>
            <a:r>
              <a:rPr lang="en-US" dirty="0"/>
              <a:t>ENCODE NORMAL</a:t>
            </a:r>
            <a:br>
              <a:rPr lang="en-US" dirty="0"/>
            </a:br>
            <a:r>
              <a:rPr lang="en-US" dirty="0"/>
              <a:t>BLACK, 50 PT. </a:t>
            </a:r>
          </a:p>
        </p:txBody>
      </p:sp>
    </p:spTree>
    <p:extLst>
      <p:ext uri="{BB962C8B-B14F-4D97-AF65-F5344CB8AC3E}">
        <p14:creationId xmlns:p14="http://schemas.microsoft.com/office/powerpoint/2010/main" val="33971910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2320239"/>
            <a:ext cx="8197114" cy="3810086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730667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4B2E83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(UNI SANS LIGHT, 24 PT.)</a:t>
            </a:r>
          </a:p>
        </p:txBody>
      </p:sp>
      <p:pic>
        <p:nvPicPr>
          <p:cNvPr id="9" name="Picture 8" descr="Wordmark_center_Purple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155" y="6487457"/>
            <a:ext cx="2425295" cy="163374"/>
          </a:xfrm>
          <a:prstGeom prst="rect">
            <a:avLst/>
          </a:prstGeom>
        </p:spPr>
      </p:pic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84663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rgbClr val="4B2E83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072872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736725"/>
            <a:ext cx="8196210" cy="4015497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pic>
        <p:nvPicPr>
          <p:cNvPr id="9" name="Picture 8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139" y="5949410"/>
            <a:ext cx="1371600" cy="923544"/>
          </a:xfrm>
          <a:prstGeom prst="rect">
            <a:avLst/>
          </a:prstGeom>
        </p:spPr>
      </p:pic>
      <p:pic>
        <p:nvPicPr>
          <p:cNvPr id="7" name="Picture 6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83759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14502204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766763" y="1736725"/>
            <a:ext cx="8021637" cy="443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1" baseline="0">
                <a:solidFill>
                  <a:srgbClr val="999999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/>
              <a:t>Graphics can go here – </a:t>
            </a:r>
            <a:br>
              <a:rPr lang="en-US" dirty="0"/>
            </a:br>
            <a:r>
              <a:rPr lang="en-US" dirty="0"/>
              <a:t>replace this box with your image or chart</a:t>
            </a:r>
          </a:p>
        </p:txBody>
      </p:sp>
      <p:pic>
        <p:nvPicPr>
          <p:cNvPr id="7" name="Picture 6" descr="Wordmark_center_Purple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105" y="6487457"/>
            <a:ext cx="2425295" cy="163374"/>
          </a:xfrm>
          <a:prstGeom prst="rect">
            <a:avLst/>
          </a:prstGeom>
        </p:spPr>
      </p:pic>
      <p:pic>
        <p:nvPicPr>
          <p:cNvPr id="6" name="Picture 5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16644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24895524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37030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9868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63" r:id="rId2"/>
    <p:sldLayoutId id="2147483664" r:id="rId3"/>
    <p:sldLayoutId id="2147483665" r:id="rId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burst.io/algorithms-i-searching-and-sorting-algorithms-56497dbaef20" TargetMode="External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hyperlink" Target="https://github.com/pdgetrf/CSS143B/tree/0b7ecead0e5e9a96cfab40c55fa3720da0c668fa/class2/pets/src" TargetMode="Externa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7" Type="http://schemas.openxmlformats.org/officeDocument/2006/relationships/image" Target="../media/image2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github.com/pdgetrf/CSS143B/tree/c3e373c7d60c99cc27702d0d9d8f5772b31b711f/class2/pets/src" TargetMode="External"/><Relationship Id="rId5" Type="http://schemas.openxmlformats.org/officeDocument/2006/relationships/image" Target="../media/image21.tiff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github.com/pdgetrf/CSS143B/tree/60728cb8c35cbd3c964f9e1509ad3525860f8963/class2/pets/src" TargetMode="External"/><Relationship Id="rId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hyperlink" Target="https://github.com/pdgetrf/CSS143B/tree/60728cb8c35cbd3c964f9e1509ad3525860f8963/class2/pets/src" TargetMode="Externa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s://stackoverflow.com/questions/154577/polymorphism-vs-overriding-vs-overloading/154939#154939" TargetMode="Externa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hyperlink" Target="https://github.com/pdgetrf/CSS143B/tree/0923565344a8e779f4b2f110f078898e8c440f9c/class2/pets/src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413C1AE-214E-7E45-9F58-D4DFE951A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923"/>
            <a:ext cx="9144000" cy="643509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6EF1C2A-E1C8-894F-A14D-44B96F611DAD}"/>
              </a:ext>
            </a:extLst>
          </p:cNvPr>
          <p:cNvSpPr/>
          <p:nvPr/>
        </p:nvSpPr>
        <p:spPr>
          <a:xfrm>
            <a:off x="0" y="6550223"/>
            <a:ext cx="842934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3"/>
              </a:rPr>
              <a:t>https://codeburst.io/algorithms-i-searching-and-sorting-algorithms-56497dbaef20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014131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1904E81-14E5-504C-BABA-5BD8DF0F642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dirty="0"/>
              <a:t>Implement a class for cats</a:t>
            </a:r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EB500C6-31F5-3443-8098-552566CC5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Exercise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DCECDC-7B79-D64E-9CC6-2C1DD4E31E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9434" y="867510"/>
            <a:ext cx="1674985" cy="18502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1EF5B05-B2B1-4B43-B40A-439AF851FA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19" y="2844509"/>
            <a:ext cx="8420100" cy="3517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079194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1904E81-14E5-504C-BABA-5BD8DF0F642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dirty="0"/>
              <a:t>Implement a class for cats</a:t>
            </a:r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EB500C6-31F5-3443-8098-552566CC5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Exercise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DCECDC-7B79-D64E-9CC6-2C1DD4E31E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9434" y="867510"/>
            <a:ext cx="1674985" cy="18502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1F84FBF-FBB8-5042-9246-740C0DF1D0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9734" y="2717785"/>
            <a:ext cx="5219700" cy="254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E50139A-D820-FB4B-8DB0-3D216E9090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243" y="5752222"/>
            <a:ext cx="8632272" cy="6028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C0C38A2-3436-CC46-8BFA-434A34A4AF17}"/>
              </a:ext>
            </a:extLst>
          </p:cNvPr>
          <p:cNvSpPr/>
          <p:nvPr/>
        </p:nvSpPr>
        <p:spPr>
          <a:xfrm>
            <a:off x="2698203" y="3744473"/>
            <a:ext cx="2402303" cy="324188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526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0ADD428-1E93-B54A-94D5-89195B26B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Encapsulation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B6BC0F-2B5C-1D49-AC36-82D7A9AB62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" y="1589830"/>
            <a:ext cx="8737600" cy="3175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02C1C2F-AD02-5947-BBEE-CFDA877272AD}"/>
              </a:ext>
            </a:extLst>
          </p:cNvPr>
          <p:cNvSpPr/>
          <p:nvPr/>
        </p:nvSpPr>
        <p:spPr>
          <a:xfrm>
            <a:off x="777124" y="3710916"/>
            <a:ext cx="2402303" cy="324188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B90DE3E-8BEA-3049-BF8C-A51B8E02EC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3453" y="4958281"/>
            <a:ext cx="1719745" cy="1899719"/>
          </a:xfrm>
          <a:prstGeom prst="rect">
            <a:avLst/>
          </a:prstGeom>
        </p:spPr>
      </p:pic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0107488E-F98A-E94E-AB7B-42232ACE6A98}"/>
              </a:ext>
            </a:extLst>
          </p:cNvPr>
          <p:cNvSpPr/>
          <p:nvPr/>
        </p:nvSpPr>
        <p:spPr>
          <a:xfrm>
            <a:off x="1711355" y="5199365"/>
            <a:ext cx="1971412" cy="820082"/>
          </a:xfrm>
          <a:prstGeom prst="wedgeRoundRectCallout">
            <a:avLst>
              <a:gd name="adj1" fmla="val -57284"/>
              <a:gd name="adj2" fmla="val 75517"/>
              <a:gd name="adj3" fmla="val 16667"/>
            </a:avLst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Your age is 5.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176007-F19C-BB42-A5E9-D82F67BB6F1F}"/>
              </a:ext>
            </a:extLst>
          </p:cNvPr>
          <p:cNvSpPr txBox="1"/>
          <p:nvPr/>
        </p:nvSpPr>
        <p:spPr>
          <a:xfrm>
            <a:off x="956341" y="6024824"/>
            <a:ext cx="6094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Me</a:t>
            </a:r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86D8BEDF-E1D0-9749-961F-3461520640C3}"/>
              </a:ext>
            </a:extLst>
          </p:cNvPr>
          <p:cNvSpPr/>
          <p:nvPr/>
        </p:nvSpPr>
        <p:spPr>
          <a:xfrm>
            <a:off x="3204593" y="4991151"/>
            <a:ext cx="1879135" cy="820082"/>
          </a:xfrm>
          <a:prstGeom prst="wedgeRoundRectCallout">
            <a:avLst>
              <a:gd name="adj1" fmla="val 95241"/>
              <a:gd name="adj2" fmla="val 22323"/>
              <a:gd name="adj3" fmla="val 16667"/>
            </a:avLst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err="1">
                <a:solidFill>
                  <a:schemeClr val="tx1"/>
                </a:solidFill>
              </a:rPr>
              <a:t>Nop</a:t>
            </a:r>
            <a:r>
              <a:rPr lang="en-US" sz="2400" b="1" dirty="0">
                <a:solidFill>
                  <a:schemeClr val="tx1"/>
                </a:solidFill>
              </a:rPr>
              <a:t>!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C73B75F-6EAA-C547-AEED-87997B59AB52}"/>
              </a:ext>
            </a:extLst>
          </p:cNvPr>
          <p:cNvSpPr txBox="1"/>
          <p:nvPr/>
        </p:nvSpPr>
        <p:spPr>
          <a:xfrm>
            <a:off x="1489179" y="6024824"/>
            <a:ext cx="4443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ym typeface="Wingdings" pitchFamily="2" charset="2"/>
              </a:rPr>
              <a:t>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422921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9" grpId="1" animBg="1"/>
      <p:bldP spid="10" grpId="0"/>
      <p:bldP spid="11" grpId="0" animBg="1"/>
      <p:bldP spid="1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0ADD428-1E93-B54A-94D5-89195B26B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Encapsulation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14C7284B-3D01-D948-AC46-1ED868ED7C1E}"/>
              </a:ext>
            </a:extLst>
          </p:cNvPr>
          <p:cNvSpPr txBox="1">
            <a:spLocks/>
          </p:cNvSpPr>
          <p:nvPr/>
        </p:nvSpPr>
        <p:spPr>
          <a:xfrm>
            <a:off x="5566095" y="2812889"/>
            <a:ext cx="1866552" cy="447322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en-US" sz="3200" dirty="0">
                <a:solidFill>
                  <a:srgbClr val="00B050"/>
                </a:solidFill>
              </a:rPr>
              <a:t>Variables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11FD15C3-61F8-6440-8D36-94213D8D6C5D}"/>
              </a:ext>
            </a:extLst>
          </p:cNvPr>
          <p:cNvSpPr txBox="1">
            <a:spLocks/>
          </p:cNvSpPr>
          <p:nvPr/>
        </p:nvSpPr>
        <p:spPr>
          <a:xfrm>
            <a:off x="5566095" y="3633130"/>
            <a:ext cx="2139028" cy="447322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en-US" sz="3200" dirty="0">
                <a:solidFill>
                  <a:srgbClr val="00B050"/>
                </a:solidFill>
              </a:rPr>
              <a:t>Methods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CB5D0718-C6B7-264A-AC1E-DE8A3E589F25}"/>
              </a:ext>
            </a:extLst>
          </p:cNvPr>
          <p:cNvSpPr/>
          <p:nvPr/>
        </p:nvSpPr>
        <p:spPr>
          <a:xfrm>
            <a:off x="4949505" y="2574365"/>
            <a:ext cx="3397541" cy="2106692"/>
          </a:xfrm>
          <a:prstGeom prst="roundRect">
            <a:avLst/>
          </a:prstGeom>
          <a:noFill/>
          <a:ln w="317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0629C31-0683-E74E-953F-4D3398FF454E}"/>
              </a:ext>
            </a:extLst>
          </p:cNvPr>
          <p:cNvSpPr txBox="1"/>
          <p:nvPr/>
        </p:nvSpPr>
        <p:spPr>
          <a:xfrm>
            <a:off x="5165583" y="2116036"/>
            <a:ext cx="9268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</a:rPr>
              <a:t>Class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11AD50B1-4298-9249-9CBE-8CA5D0999701}"/>
              </a:ext>
            </a:extLst>
          </p:cNvPr>
          <p:cNvSpPr txBox="1">
            <a:spLocks/>
          </p:cNvSpPr>
          <p:nvPr/>
        </p:nvSpPr>
        <p:spPr>
          <a:xfrm>
            <a:off x="5566095" y="2812889"/>
            <a:ext cx="1866552" cy="447322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en-US" sz="3200" dirty="0">
                <a:solidFill>
                  <a:schemeClr val="accent4">
                    <a:lumMod val="75000"/>
                  </a:schemeClr>
                </a:solidFill>
              </a:rPr>
              <a:t>Variables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1229BC88-9080-DA49-9786-82D3258CF9DA}"/>
              </a:ext>
            </a:extLst>
          </p:cNvPr>
          <p:cNvSpPr txBox="1">
            <a:spLocks/>
          </p:cNvSpPr>
          <p:nvPr/>
        </p:nvSpPr>
        <p:spPr>
          <a:xfrm>
            <a:off x="5165583" y="3433844"/>
            <a:ext cx="2884415" cy="555071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en-US" sz="3200" dirty="0">
                <a:solidFill>
                  <a:srgbClr val="00B050"/>
                </a:solidFill>
              </a:rPr>
              <a:t>public Methods</a:t>
            </a: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1FAADF30-FE50-D740-8CCE-DFFAE9F38AF4}"/>
              </a:ext>
            </a:extLst>
          </p:cNvPr>
          <p:cNvSpPr txBox="1">
            <a:spLocks/>
          </p:cNvSpPr>
          <p:nvPr/>
        </p:nvSpPr>
        <p:spPr>
          <a:xfrm>
            <a:off x="5165583" y="3988916"/>
            <a:ext cx="3261921" cy="44732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indent="0">
              <a:spcBef>
                <a:spcPct val="20000"/>
              </a:spcBef>
              <a:buFont typeface="Lucida Grande"/>
              <a:buNone/>
              <a:defRPr sz="3200" b="1" i="0" baseline="0">
                <a:solidFill>
                  <a:schemeClr val="accent4">
                    <a:lumMod val="75000"/>
                  </a:schemeClr>
                </a:solidFill>
                <a:latin typeface="Open Sans"/>
                <a:cs typeface="Open Sans"/>
              </a:defRPr>
            </a:lvl1pPr>
            <a:lvl2pPr marL="742950" indent="-285750">
              <a:spcBef>
                <a:spcPct val="20000"/>
              </a:spcBef>
              <a:buFont typeface="Arial"/>
              <a:buChar char="–"/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spcBef>
                <a:spcPct val="20000"/>
              </a:spcBef>
              <a:buSzPct val="100000"/>
              <a:buFont typeface="Lucida Grande"/>
              <a:buChar char="&gt;"/>
              <a:defRPr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 marL="1600200" indent="-228600">
              <a:spcBef>
                <a:spcPct val="20000"/>
              </a:spcBef>
              <a:buFont typeface="Arial"/>
              <a:buChar char="–"/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spcBef>
                <a:spcPct val="20000"/>
              </a:spcBef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  <a:lvl6pPr marL="2514600" indent="-228600">
              <a:spcBef>
                <a:spcPct val="20000"/>
              </a:spcBef>
              <a:buFont typeface="Arial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/>
              <a:buChar char="•"/>
              <a:defRPr sz="2000"/>
            </a:lvl9pPr>
          </a:lstStyle>
          <a:p>
            <a:r>
              <a:rPr lang="en-US" dirty="0"/>
              <a:t>private Methods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6C7F36D-435D-C341-87A0-53DC286AF777}"/>
              </a:ext>
            </a:extLst>
          </p:cNvPr>
          <p:cNvCxnSpPr>
            <a:cxnSpLocks/>
          </p:cNvCxnSpPr>
          <p:nvPr/>
        </p:nvCxnSpPr>
        <p:spPr>
          <a:xfrm>
            <a:off x="2357306" y="3753325"/>
            <a:ext cx="1323425" cy="0"/>
          </a:xfrm>
          <a:prstGeom prst="straightConnector1">
            <a:avLst/>
          </a:prstGeom>
          <a:ln w="44450">
            <a:solidFill>
              <a:srgbClr val="FF93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86653A7-1710-7D44-B71A-FE745A3F0152}"/>
              </a:ext>
            </a:extLst>
          </p:cNvPr>
          <p:cNvSpPr txBox="1"/>
          <p:nvPr/>
        </p:nvSpPr>
        <p:spPr>
          <a:xfrm>
            <a:off x="1130126" y="3465695"/>
            <a:ext cx="11705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9300"/>
                </a:solidFill>
              </a:rPr>
              <a:t>Access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82A5BB7-E97D-1441-9926-696FF76A8D02}"/>
              </a:ext>
            </a:extLst>
          </p:cNvPr>
          <p:cNvSpPr txBox="1"/>
          <p:nvPr/>
        </p:nvSpPr>
        <p:spPr>
          <a:xfrm>
            <a:off x="1395687" y="3984670"/>
            <a:ext cx="13776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solidFill>
                  <a:srgbClr val="FF9300"/>
                </a:solidFill>
              </a:rPr>
              <a:t>Read/Write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11B03AD-6112-E44E-A29F-F10E2FAF6305}"/>
              </a:ext>
            </a:extLst>
          </p:cNvPr>
          <p:cNvSpPr txBox="1"/>
          <p:nvPr/>
        </p:nvSpPr>
        <p:spPr>
          <a:xfrm>
            <a:off x="1305084" y="3984670"/>
            <a:ext cx="15588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solidFill>
                  <a:srgbClr val="FF9300"/>
                </a:solidFill>
              </a:rPr>
              <a:t>Setter/Getter</a:t>
            </a:r>
          </a:p>
        </p:txBody>
      </p:sp>
    </p:spTree>
    <p:extLst>
      <p:ext uri="{BB962C8B-B14F-4D97-AF65-F5344CB8AC3E}">
        <p14:creationId xmlns:p14="http://schemas.microsoft.com/office/powerpoint/2010/main" val="3824554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-3.7037E-6 L -0.09722 -3.7037E-6 " pathEditMode="relative" rAng="0" ptsTypes="AA">
                                      <p:cBhvr>
                                        <p:cTn id="2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86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556E-17 1.48148E-6 L 0.04253 1.48148E-6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18" y="0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2.22222E-6 L 0.04253 -2.22222E-6 " pathEditMode="relative" rAng="0" ptsTypes="AA">
                                      <p:cBhvr>
                                        <p:cTn id="33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1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7" grpId="0"/>
      <p:bldP spid="18" grpId="0" animBg="1"/>
      <p:bldP spid="18" grpId="1" animBg="1"/>
      <p:bldP spid="19" grpId="0"/>
      <p:bldP spid="25" grpId="0"/>
      <p:bldP spid="25" grpId="1"/>
      <p:bldP spid="26" grpId="0"/>
      <p:bldP spid="26" grpId="1"/>
      <p:bldP spid="2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EB500C6-31F5-3443-8098-552566CC5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Exercise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DCECDC-7B79-D64E-9CC6-2C1DD4E31E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5513" y="112138"/>
            <a:ext cx="986403" cy="1089632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1124CBE-54A9-D145-A0C2-697E63C42AA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736725"/>
            <a:ext cx="8196210" cy="687693"/>
          </a:xfrm>
        </p:spPr>
        <p:txBody>
          <a:bodyPr/>
          <a:lstStyle/>
          <a:p>
            <a:r>
              <a:rPr lang="en-US" dirty="0"/>
              <a:t>Setter and Getter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0A35EE6-7039-0F43-87FE-F1ACB98910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600" y="1309985"/>
            <a:ext cx="4546832" cy="54358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248595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EB500C6-31F5-3443-8098-552566CC5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Exercise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DCECDC-7B79-D64E-9CC6-2C1DD4E31E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0530" y="230296"/>
            <a:ext cx="1674985" cy="1850275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1124CBE-54A9-D145-A0C2-697E63C42AA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736725"/>
            <a:ext cx="8196210" cy="687693"/>
          </a:xfrm>
        </p:spPr>
        <p:txBody>
          <a:bodyPr/>
          <a:lstStyle/>
          <a:p>
            <a:r>
              <a:rPr lang="en-US" dirty="0"/>
              <a:t>Copy Constructor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6D933B5-E45C-F94D-8054-827E5CC32C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2527769"/>
            <a:ext cx="6096000" cy="1511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9F97514-6312-5A42-8B83-0734B596B8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621" y="4510823"/>
            <a:ext cx="7533314" cy="21168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DCDF010-A4D9-D84F-88BC-C7B0717F73D9}"/>
              </a:ext>
            </a:extLst>
          </p:cNvPr>
          <p:cNvSpPr/>
          <p:nvPr/>
        </p:nvSpPr>
        <p:spPr>
          <a:xfrm>
            <a:off x="671756" y="4910542"/>
            <a:ext cx="7926959" cy="55908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Curved Connector 12">
            <a:extLst>
              <a:ext uri="{FF2B5EF4-FFF2-40B4-BE49-F238E27FC236}">
                <a16:creationId xmlns:a16="http://schemas.microsoft.com/office/drawing/2014/main" id="{68B10F99-0564-D846-988B-8C0BA03F64BE}"/>
              </a:ext>
            </a:extLst>
          </p:cNvPr>
          <p:cNvCxnSpPr>
            <a:stCxn id="11" idx="1"/>
            <a:endCxn id="9" idx="1"/>
          </p:cNvCxnSpPr>
          <p:nvPr/>
        </p:nvCxnSpPr>
        <p:spPr>
          <a:xfrm rot="10800000" flipH="1">
            <a:off x="671756" y="3283420"/>
            <a:ext cx="852244" cy="1906663"/>
          </a:xfrm>
          <a:prstGeom prst="curvedConnector3">
            <a:avLst>
              <a:gd name="adj1" fmla="val -26823"/>
            </a:avLst>
          </a:prstGeom>
          <a:noFill/>
          <a:ln w="28575">
            <a:solidFill>
              <a:srgbClr val="FF0000"/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617206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EB500C6-31F5-3443-8098-552566CC5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Exercise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DCECDC-7B79-D64E-9CC6-2C1DD4E31E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2284" y="371511"/>
            <a:ext cx="1304174" cy="144065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2DF87AC-8A7A-E643-B110-B81F1868BD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179" y="1852114"/>
            <a:ext cx="7348756" cy="21701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C8A07F9-0415-E048-9871-6E5A8857DC4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7856"/>
          <a:stretch/>
        </p:blipFill>
        <p:spPr>
          <a:xfrm>
            <a:off x="1195606" y="4589477"/>
            <a:ext cx="7150100" cy="11234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CE69E3D-0AFA-D241-860D-62ED6A51E524}"/>
              </a:ext>
            </a:extLst>
          </p:cNvPr>
          <p:cNvSpPr/>
          <p:nvPr/>
        </p:nvSpPr>
        <p:spPr>
          <a:xfrm>
            <a:off x="5385732" y="3274688"/>
            <a:ext cx="3154261" cy="55908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0DA4A89-2BE0-4C42-99FC-0D0E341903D0}"/>
              </a:ext>
            </a:extLst>
          </p:cNvPr>
          <p:cNvSpPr/>
          <p:nvPr/>
        </p:nvSpPr>
        <p:spPr>
          <a:xfrm>
            <a:off x="451670" y="6449675"/>
            <a:ext cx="24113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Full code </a:t>
            </a:r>
            <a:r>
              <a:rPr lang="en-US" dirty="0">
                <a:hlinkClick r:id="rId5"/>
              </a:rPr>
              <a:t>here</a:t>
            </a:r>
            <a:r>
              <a:rPr lang="en-US" dirty="0"/>
              <a:t> version 0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90A4F04-B4E2-894B-AEE8-543340EF27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902" y="6488668"/>
            <a:ext cx="326030" cy="291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609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F15C18A-6260-7F42-8863-62E15C7E786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70821" y="1363509"/>
            <a:ext cx="8484695" cy="1593703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Group properties (variables) and methods (that work on properties) into a single concept call “</a:t>
            </a:r>
            <a:r>
              <a:rPr lang="en-US" dirty="0">
                <a:highlight>
                  <a:srgbClr val="FFFF00"/>
                </a:highlight>
              </a:rPr>
              <a:t>class</a:t>
            </a:r>
            <a:r>
              <a:rPr lang="en-US" dirty="0"/>
              <a:t>”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20C5E2A-CC8C-E548-94BD-5426BAB174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Encapsulation Summary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7F1A5443-B361-E849-8B09-B19A9B79E660}"/>
              </a:ext>
            </a:extLst>
          </p:cNvPr>
          <p:cNvSpPr txBox="1">
            <a:spLocks/>
          </p:cNvSpPr>
          <p:nvPr/>
        </p:nvSpPr>
        <p:spPr>
          <a:xfrm>
            <a:off x="370820" y="2610261"/>
            <a:ext cx="8484695" cy="883296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  <a:p>
            <a:r>
              <a:rPr lang="en-US" dirty="0"/>
              <a:t>Member variables should be private (not exposed to outside)</a:t>
            </a:r>
          </a:p>
          <a:p>
            <a:endParaRPr lang="en-US" dirty="0"/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AAC38477-90F1-C94E-BBAC-7B82AFD38CED}"/>
              </a:ext>
            </a:extLst>
          </p:cNvPr>
          <p:cNvSpPr txBox="1">
            <a:spLocks/>
          </p:cNvSpPr>
          <p:nvPr/>
        </p:nvSpPr>
        <p:spPr>
          <a:xfrm>
            <a:off x="370820" y="4177718"/>
            <a:ext cx="8484695" cy="826222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  <a:p>
            <a:r>
              <a:rPr lang="en-US" dirty="0"/>
              <a:t>Constructor to set/initialize members when creating object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528561DD-E9CE-8E47-AA17-001C09DF8460}"/>
              </a:ext>
            </a:extLst>
          </p:cNvPr>
          <p:cNvSpPr txBox="1">
            <a:spLocks/>
          </p:cNvSpPr>
          <p:nvPr/>
        </p:nvSpPr>
        <p:spPr>
          <a:xfrm>
            <a:off x="370820" y="5106971"/>
            <a:ext cx="8484695" cy="128972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  <a:p>
            <a:r>
              <a:rPr lang="en-US" dirty="0"/>
              <a:t>Setter/getter for member properties access</a:t>
            </a:r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1361DB92-5355-CC49-A1E4-DED464063EE8}"/>
              </a:ext>
            </a:extLst>
          </p:cNvPr>
          <p:cNvSpPr txBox="1">
            <a:spLocks/>
          </p:cNvSpPr>
          <p:nvPr/>
        </p:nvSpPr>
        <p:spPr>
          <a:xfrm>
            <a:off x="370820" y="1363509"/>
            <a:ext cx="8484695" cy="159370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endParaRPr lang="en-US" dirty="0">
              <a:solidFill>
                <a:schemeClr val="bg2">
                  <a:lumMod val="65000"/>
                </a:schemeClr>
              </a:solidFill>
            </a:endParaRPr>
          </a:p>
          <a:p>
            <a:r>
              <a:rPr lang="en-US" dirty="0">
                <a:solidFill>
                  <a:schemeClr val="bg2">
                    <a:lumMod val="65000"/>
                  </a:schemeClr>
                </a:solidFill>
              </a:rPr>
              <a:t>Group properties (variables) and methods (that work on properties) into a single concept call “</a:t>
            </a:r>
            <a:r>
              <a:rPr lang="en-US" dirty="0">
                <a:solidFill>
                  <a:schemeClr val="bg2">
                    <a:lumMod val="65000"/>
                  </a:schemeClr>
                </a:solidFill>
                <a:highlight>
                  <a:srgbClr val="FFFF00"/>
                </a:highlight>
              </a:rPr>
              <a:t>class</a:t>
            </a:r>
            <a:r>
              <a:rPr lang="en-US" dirty="0">
                <a:solidFill>
                  <a:schemeClr val="bg2">
                    <a:lumMod val="65000"/>
                  </a:schemeClr>
                </a:solidFill>
              </a:rPr>
              <a:t>”</a:t>
            </a:r>
          </a:p>
          <a:p>
            <a:endParaRPr lang="en-US" dirty="0">
              <a:solidFill>
                <a:schemeClr val="bg2">
                  <a:lumMod val="65000"/>
                </a:schemeClr>
              </a:solidFill>
            </a:endParaRPr>
          </a:p>
        </p:txBody>
      </p:sp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65902802-4D5A-7D49-B4D7-C7192E58514A}"/>
              </a:ext>
            </a:extLst>
          </p:cNvPr>
          <p:cNvSpPr txBox="1">
            <a:spLocks/>
          </p:cNvSpPr>
          <p:nvPr/>
        </p:nvSpPr>
        <p:spPr>
          <a:xfrm>
            <a:off x="370820" y="2610261"/>
            <a:ext cx="8484695" cy="1249959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>
              <a:solidFill>
                <a:schemeClr val="bg2">
                  <a:lumMod val="65000"/>
                </a:schemeClr>
              </a:solidFill>
            </a:endParaRPr>
          </a:p>
          <a:p>
            <a:r>
              <a:rPr lang="en-US" dirty="0">
                <a:solidFill>
                  <a:schemeClr val="bg2">
                    <a:lumMod val="65000"/>
                  </a:schemeClr>
                </a:solidFill>
              </a:rPr>
              <a:t>Member variables should be private (not exposed to outside)</a:t>
            </a: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EA637494-216A-9B4B-BB5D-BE8D3BDFA771}"/>
              </a:ext>
            </a:extLst>
          </p:cNvPr>
          <p:cNvSpPr txBox="1">
            <a:spLocks/>
          </p:cNvSpPr>
          <p:nvPr/>
        </p:nvSpPr>
        <p:spPr>
          <a:xfrm>
            <a:off x="1528502" y="3724610"/>
            <a:ext cx="5609893" cy="453108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0" i="1" dirty="0"/>
              <a:t>What’s the default access level? Public or private?</a:t>
            </a:r>
          </a:p>
          <a:p>
            <a:pPr marL="457200" lvl="1" indent="0">
              <a:buFont typeface="Arial"/>
              <a:buNone/>
            </a:pPr>
            <a:endParaRPr lang="en-US" i="1" dirty="0"/>
          </a:p>
          <a:p>
            <a:endParaRPr lang="en-US" i="1" dirty="0"/>
          </a:p>
        </p:txBody>
      </p:sp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03B64AE2-A492-854C-8D6F-CDB9B4FD76F8}"/>
              </a:ext>
            </a:extLst>
          </p:cNvPr>
          <p:cNvSpPr txBox="1">
            <a:spLocks/>
          </p:cNvSpPr>
          <p:nvPr/>
        </p:nvSpPr>
        <p:spPr>
          <a:xfrm>
            <a:off x="370820" y="4177718"/>
            <a:ext cx="8484695" cy="826222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>
              <a:solidFill>
                <a:schemeClr val="bg2">
                  <a:lumMod val="65000"/>
                </a:schemeClr>
              </a:solidFill>
            </a:endParaRPr>
          </a:p>
          <a:p>
            <a:r>
              <a:rPr lang="en-US" dirty="0">
                <a:solidFill>
                  <a:schemeClr val="bg2">
                    <a:lumMod val="65000"/>
                  </a:schemeClr>
                </a:solidFill>
              </a:rPr>
              <a:t>Constructor to set/initialize members when creating object</a:t>
            </a:r>
          </a:p>
          <a:p>
            <a:endParaRPr lang="en-US" dirty="0">
              <a:solidFill>
                <a:schemeClr val="bg2">
                  <a:lumMod val="65000"/>
                </a:schemeClr>
              </a:solidFill>
            </a:endParaRPr>
          </a:p>
          <a:p>
            <a:endParaRPr lang="en-US" dirty="0">
              <a:solidFill>
                <a:schemeClr val="bg2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4022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5" grpId="0"/>
      <p:bldP spid="6" grpId="0"/>
      <p:bldP spid="7" grpId="0"/>
      <p:bldP spid="8" grpId="0" build="p"/>
      <p:bldP spid="9" grpId="0"/>
      <p:bldP spid="4" grpId="0"/>
      <p:bldP spid="4" grpId="1"/>
      <p:bldP spid="1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1904E81-14E5-504C-BABA-5BD8DF0F642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dirty="0"/>
              <a:t>Implement a class for dogs</a:t>
            </a:r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EB500C6-31F5-3443-8098-552566CC5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Exercise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C2B59BDC-7AC6-154E-9E2B-6059DFD0331F}"/>
              </a:ext>
            </a:extLst>
          </p:cNvPr>
          <p:cNvSpPr txBox="1">
            <a:spLocks/>
          </p:cNvSpPr>
          <p:nvPr/>
        </p:nvSpPr>
        <p:spPr>
          <a:xfrm>
            <a:off x="1199625" y="2622811"/>
            <a:ext cx="4244829" cy="2134401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en-US" sz="3200" dirty="0">
                <a:solidFill>
                  <a:srgbClr val="0070C0"/>
                </a:solidFill>
              </a:rPr>
              <a:t>Member </a:t>
            </a:r>
            <a:r>
              <a:rPr lang="en-US" sz="3200" dirty="0">
                <a:solidFill>
                  <a:srgbClr val="0070C0"/>
                </a:solidFill>
                <a:highlight>
                  <a:srgbClr val="FFFF00"/>
                </a:highlight>
              </a:rPr>
              <a:t>Variables</a:t>
            </a:r>
            <a:r>
              <a:rPr lang="en-US" sz="3200" dirty="0">
                <a:solidFill>
                  <a:srgbClr val="0070C0"/>
                </a:solidFill>
              </a:rPr>
              <a:t>: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sz="2800" b="0" dirty="0">
                <a:solidFill>
                  <a:srgbClr val="0070C0"/>
                </a:solidFill>
              </a:rPr>
              <a:t>Name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sz="2800" b="0" dirty="0">
                <a:solidFill>
                  <a:srgbClr val="0070C0"/>
                </a:solidFill>
              </a:rPr>
              <a:t>Gender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sz="2800" b="0" dirty="0">
                <a:solidFill>
                  <a:srgbClr val="0070C0"/>
                </a:solidFill>
              </a:rPr>
              <a:t>Age </a:t>
            </a:r>
          </a:p>
          <a:p>
            <a:pPr marL="0" indent="0">
              <a:buFont typeface="Lucida Grande"/>
              <a:buNone/>
            </a:pPr>
            <a:endParaRPr lang="en-US" sz="3200" dirty="0">
              <a:solidFill>
                <a:srgbClr val="0070C0"/>
              </a:solidFill>
            </a:endParaRPr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D2E48203-0EDC-A542-9151-E73A8D52C883}"/>
              </a:ext>
            </a:extLst>
          </p:cNvPr>
          <p:cNvSpPr txBox="1">
            <a:spLocks/>
          </p:cNvSpPr>
          <p:nvPr/>
        </p:nvSpPr>
        <p:spPr>
          <a:xfrm>
            <a:off x="1199626" y="4993412"/>
            <a:ext cx="4244829" cy="1761688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en-US" sz="3200" dirty="0">
                <a:solidFill>
                  <a:srgbClr val="0070C0"/>
                </a:solidFill>
              </a:rPr>
              <a:t>Member </a:t>
            </a:r>
            <a:r>
              <a:rPr lang="en-US" sz="3200" dirty="0">
                <a:solidFill>
                  <a:srgbClr val="0070C0"/>
                </a:solidFill>
                <a:highlight>
                  <a:srgbClr val="FFFF00"/>
                </a:highlight>
              </a:rPr>
              <a:t>Methods</a:t>
            </a:r>
            <a:r>
              <a:rPr lang="en-US" sz="3200" dirty="0">
                <a:solidFill>
                  <a:srgbClr val="0070C0"/>
                </a:solidFill>
              </a:rPr>
              <a:t>: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sz="2800" b="0" dirty="0">
                <a:solidFill>
                  <a:srgbClr val="0070C0"/>
                </a:solidFill>
              </a:rPr>
              <a:t>Speak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sz="2800" b="0" dirty="0">
                <a:solidFill>
                  <a:srgbClr val="0070C0"/>
                </a:solidFill>
              </a:rPr>
              <a:t>Play </a:t>
            </a:r>
          </a:p>
          <a:p>
            <a:pPr marL="0" indent="0">
              <a:buFont typeface="Lucida Grande"/>
              <a:buNone/>
            </a:pPr>
            <a:endParaRPr lang="en-US" sz="3200" dirty="0">
              <a:solidFill>
                <a:srgbClr val="0070C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F207671-A78E-9A43-BAA9-E05C1C5289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5351" y="587229"/>
            <a:ext cx="1928891" cy="3533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706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1904E81-14E5-504C-BABA-5BD8DF0F642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5691" y="1579227"/>
            <a:ext cx="2604012" cy="4015497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/>
              <a:t>Implement a class for dogs</a:t>
            </a:r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EB500C6-31F5-3443-8098-552566CC5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Exercise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F207671-A78E-9A43-BAA9-E05C1C5289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136779" y="5186613"/>
            <a:ext cx="853122" cy="156291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ABDF9B0-792B-D34F-909C-8F113EB5E5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3042" y="1358478"/>
            <a:ext cx="5534179" cy="53910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6504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CSS143 Computer Programming (II)</a:t>
            </a:r>
          </a:p>
        </p:txBody>
      </p:sp>
    </p:spTree>
    <p:extLst>
      <p:ext uri="{BB962C8B-B14F-4D97-AF65-F5344CB8AC3E}">
        <p14:creationId xmlns:p14="http://schemas.microsoft.com/office/powerpoint/2010/main" val="19134775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E4063E6-4E9D-8748-A0B5-0EEBBA5D8B2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545120"/>
            <a:ext cx="8196210" cy="4015497"/>
          </a:xfrm>
        </p:spPr>
        <p:txBody>
          <a:bodyPr/>
          <a:lstStyle/>
          <a:p>
            <a:r>
              <a:rPr lang="en-US" dirty="0"/>
              <a:t>Compare the Cat and Dog class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E454CCB-1F59-3D45-A446-6F1782645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Inheritance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5B76FA-95C7-9640-87AF-005A556A19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62" y="2458340"/>
            <a:ext cx="8934275" cy="43049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AD8B465-D733-134F-9975-1446980AB1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7113" y="1982527"/>
            <a:ext cx="648104" cy="7159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D236B3F-9CE6-4B45-BA9F-977708672C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1176" y="2147143"/>
            <a:ext cx="378925" cy="69419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5E97E2D-3458-4141-8160-08A2F6012348}"/>
              </a:ext>
            </a:extLst>
          </p:cNvPr>
          <p:cNvSpPr/>
          <p:nvPr/>
        </p:nvSpPr>
        <p:spPr>
          <a:xfrm>
            <a:off x="218114" y="2558642"/>
            <a:ext cx="2122414" cy="2223077"/>
          </a:xfrm>
          <a:prstGeom prst="rect">
            <a:avLst/>
          </a:prstGeom>
          <a:noFill/>
          <a:ln w="41275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7BA4466-955E-2342-A979-335446469B15}"/>
              </a:ext>
            </a:extLst>
          </p:cNvPr>
          <p:cNvSpPr/>
          <p:nvPr/>
        </p:nvSpPr>
        <p:spPr>
          <a:xfrm>
            <a:off x="4949505" y="2558642"/>
            <a:ext cx="2122414" cy="2155967"/>
          </a:xfrm>
          <a:prstGeom prst="rect">
            <a:avLst/>
          </a:prstGeom>
          <a:noFill/>
          <a:ln w="41275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66FCB5B-A056-7F44-8E67-4FC3E884B3FB}"/>
              </a:ext>
            </a:extLst>
          </p:cNvPr>
          <p:cNvCxnSpPr>
            <a:cxnSpLocks/>
          </p:cNvCxnSpPr>
          <p:nvPr/>
        </p:nvCxnSpPr>
        <p:spPr>
          <a:xfrm>
            <a:off x="2650921" y="4085438"/>
            <a:ext cx="1921079" cy="0"/>
          </a:xfrm>
          <a:prstGeom prst="straightConnector1">
            <a:avLst/>
          </a:prstGeom>
          <a:noFill/>
          <a:ln w="41275">
            <a:solidFill>
              <a:srgbClr val="FF0000"/>
            </a:solidFill>
            <a:prstDash val="sysDot"/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4648D8C-4A81-9340-BEDE-695F493CC68A}"/>
              </a:ext>
            </a:extLst>
          </p:cNvPr>
          <p:cNvSpPr txBox="1"/>
          <p:nvPr/>
        </p:nvSpPr>
        <p:spPr>
          <a:xfrm>
            <a:off x="3038856" y="3645039"/>
            <a:ext cx="1212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Duplicated</a:t>
            </a:r>
          </a:p>
        </p:txBody>
      </p:sp>
    </p:spTree>
    <p:extLst>
      <p:ext uri="{BB962C8B-B14F-4D97-AF65-F5344CB8AC3E}">
        <p14:creationId xmlns:p14="http://schemas.microsoft.com/office/powerpoint/2010/main" val="3200411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2ACB74E-BC7D-B240-957E-E0FD13832D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Inheritance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58CDCD9B-841A-5543-A767-134F02C031B0}"/>
              </a:ext>
            </a:extLst>
          </p:cNvPr>
          <p:cNvSpPr/>
          <p:nvPr/>
        </p:nvSpPr>
        <p:spPr>
          <a:xfrm>
            <a:off x="3256963" y="1363509"/>
            <a:ext cx="2357306" cy="1998575"/>
          </a:xfrm>
          <a:prstGeom prst="roundRect">
            <a:avLst/>
          </a:prstGeom>
          <a:noFill/>
          <a:ln w="317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47FFB6A-657C-8549-A402-1D891033A134}"/>
              </a:ext>
            </a:extLst>
          </p:cNvPr>
          <p:cNvSpPr txBox="1"/>
          <p:nvPr/>
        </p:nvSpPr>
        <p:spPr>
          <a:xfrm>
            <a:off x="3337426" y="1363509"/>
            <a:ext cx="2064989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</a:rPr>
              <a:t>Animal Class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55913D4-829B-134C-86BA-242103A58D22}"/>
              </a:ext>
            </a:extLst>
          </p:cNvPr>
          <p:cNvSpPr/>
          <p:nvPr/>
        </p:nvSpPr>
        <p:spPr>
          <a:xfrm>
            <a:off x="1418376" y="3916604"/>
            <a:ext cx="2357306" cy="1998575"/>
          </a:xfrm>
          <a:prstGeom prst="roundRect">
            <a:avLst/>
          </a:prstGeom>
          <a:noFill/>
          <a:ln w="31750">
            <a:solidFill>
              <a:srgbClr val="FF93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93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DF6712-1EDB-E446-9745-0FBD1A0FC26B}"/>
              </a:ext>
            </a:extLst>
          </p:cNvPr>
          <p:cNvSpPr txBox="1"/>
          <p:nvPr/>
        </p:nvSpPr>
        <p:spPr>
          <a:xfrm>
            <a:off x="1498839" y="3916604"/>
            <a:ext cx="1596912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9300"/>
                </a:solidFill>
              </a:rPr>
              <a:t>Dog Class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5D8385A-AC41-2744-A85C-A4BFD87E03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9323" y="4583839"/>
            <a:ext cx="648103" cy="118732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176277E-563D-DE4B-B08C-167B291804C2}"/>
              </a:ext>
            </a:extLst>
          </p:cNvPr>
          <p:cNvSpPr txBox="1"/>
          <p:nvPr/>
        </p:nvSpPr>
        <p:spPr>
          <a:xfrm>
            <a:off x="1662468" y="4602192"/>
            <a:ext cx="88517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9300"/>
                </a:solidFill>
              </a:rPr>
              <a:t>Name</a:t>
            </a:r>
          </a:p>
          <a:p>
            <a:r>
              <a:rPr lang="en-US" dirty="0">
                <a:solidFill>
                  <a:srgbClr val="FF9300"/>
                </a:solidFill>
              </a:rPr>
              <a:t>Gender</a:t>
            </a:r>
          </a:p>
          <a:p>
            <a:r>
              <a:rPr lang="en-US" dirty="0">
                <a:solidFill>
                  <a:srgbClr val="FF9300"/>
                </a:solidFill>
              </a:rPr>
              <a:t>Age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63468E3-1AEF-F84E-979A-8CB7246E6BF3}"/>
              </a:ext>
            </a:extLst>
          </p:cNvPr>
          <p:cNvSpPr/>
          <p:nvPr/>
        </p:nvSpPr>
        <p:spPr>
          <a:xfrm>
            <a:off x="4842482" y="3916604"/>
            <a:ext cx="2357306" cy="1998575"/>
          </a:xfrm>
          <a:prstGeom prst="roundRect">
            <a:avLst/>
          </a:prstGeom>
          <a:noFill/>
          <a:ln w="31750"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70C0"/>
              </a:solidFill>
              <a:highlight>
                <a:srgbClr val="008080"/>
              </a:highligh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628767-A227-904E-9863-659F952087EE}"/>
              </a:ext>
            </a:extLst>
          </p:cNvPr>
          <p:cNvSpPr txBox="1"/>
          <p:nvPr/>
        </p:nvSpPr>
        <p:spPr>
          <a:xfrm>
            <a:off x="4922945" y="3916604"/>
            <a:ext cx="14990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Cat Class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71B7FF8-9561-5A4B-8F6A-3B330FBF99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0586" y="4583839"/>
            <a:ext cx="1047526" cy="115715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DE156F7-F66C-DA40-8D60-A260F9D72DC9}"/>
              </a:ext>
            </a:extLst>
          </p:cNvPr>
          <p:cNvSpPr txBox="1"/>
          <p:nvPr/>
        </p:nvSpPr>
        <p:spPr>
          <a:xfrm>
            <a:off x="5046629" y="4602192"/>
            <a:ext cx="88517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Name</a:t>
            </a:r>
          </a:p>
          <a:p>
            <a:r>
              <a:rPr lang="en-US" dirty="0">
                <a:solidFill>
                  <a:srgbClr val="0070C0"/>
                </a:solidFill>
              </a:rPr>
              <a:t>Gender</a:t>
            </a:r>
          </a:p>
          <a:p>
            <a:r>
              <a:rPr lang="en-US" dirty="0">
                <a:solidFill>
                  <a:srgbClr val="0070C0"/>
                </a:solidFill>
              </a:rPr>
              <a:t>Age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064733A-4F21-644A-95DA-BCBBC4C46BAA}"/>
              </a:ext>
            </a:extLst>
          </p:cNvPr>
          <p:cNvSpPr txBox="1"/>
          <p:nvPr/>
        </p:nvSpPr>
        <p:spPr>
          <a:xfrm>
            <a:off x="4038202" y="2155575"/>
            <a:ext cx="88517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Name</a:t>
            </a:r>
          </a:p>
          <a:p>
            <a:r>
              <a:rPr lang="en-US" dirty="0">
                <a:solidFill>
                  <a:srgbClr val="00B050"/>
                </a:solidFill>
              </a:rPr>
              <a:t>Gender</a:t>
            </a:r>
          </a:p>
          <a:p>
            <a:r>
              <a:rPr lang="en-US" dirty="0">
                <a:solidFill>
                  <a:srgbClr val="00B050"/>
                </a:solidFill>
              </a:rPr>
              <a:t>Age</a:t>
            </a:r>
          </a:p>
        </p:txBody>
      </p:sp>
    </p:spTree>
    <p:extLst>
      <p:ext uri="{BB962C8B-B14F-4D97-AF65-F5344CB8AC3E}">
        <p14:creationId xmlns:p14="http://schemas.microsoft.com/office/powerpoint/2010/main" val="3227278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694 -0.35672 " pathEditMode="relative" ptsTypes="AA">
                                      <p:cBhvr>
                                        <p:cTn id="3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3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1215 -0.35672 " pathEditMode="relative" ptsTypes="AA">
                                      <p:cBhvr>
                                        <p:cTn id="3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5" presetID="9" presetClass="exit" presetSubtype="0" fill="hold" grpId="2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9" presetClass="exit" presetSubtype="0" fill="hold" grpId="2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  <p:bldP spid="5" grpId="0" animBg="1"/>
      <p:bldP spid="6" grpId="0"/>
      <p:bldP spid="14" grpId="0"/>
      <p:bldP spid="14" grpId="1"/>
      <p:bldP spid="14" grpId="2"/>
      <p:bldP spid="7" grpId="0" animBg="1"/>
      <p:bldP spid="8" grpId="0"/>
      <p:bldP spid="15" grpId="0"/>
      <p:bldP spid="15" grpId="1"/>
      <p:bldP spid="15" grpId="2"/>
      <p:bldP spid="1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E454CCB-1F59-3D45-A446-6F1782645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Inheritance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CCBF5B5-C712-6446-AB2E-47E943BC675A}"/>
              </a:ext>
            </a:extLst>
          </p:cNvPr>
          <p:cNvGrpSpPr/>
          <p:nvPr/>
        </p:nvGrpSpPr>
        <p:grpSpPr>
          <a:xfrm>
            <a:off x="6201499" y="673141"/>
            <a:ext cx="2357306" cy="1998575"/>
            <a:chOff x="6016941" y="455027"/>
            <a:chExt cx="2357306" cy="1998575"/>
          </a:xfrm>
        </p:grpSpPr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A7C566CD-6967-D347-A42D-FE70CBE6AD61}"/>
                </a:ext>
              </a:extLst>
            </p:cNvPr>
            <p:cNvSpPr/>
            <p:nvPr/>
          </p:nvSpPr>
          <p:spPr>
            <a:xfrm>
              <a:off x="6016941" y="455027"/>
              <a:ext cx="2357306" cy="1998575"/>
            </a:xfrm>
            <a:prstGeom prst="roundRect">
              <a:avLst/>
            </a:prstGeom>
            <a:noFill/>
            <a:ln w="317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B050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E9B9918-4915-694F-8DF7-73ECB20A4722}"/>
                </a:ext>
              </a:extLst>
            </p:cNvPr>
            <p:cNvSpPr txBox="1"/>
            <p:nvPr/>
          </p:nvSpPr>
          <p:spPr>
            <a:xfrm>
              <a:off x="6097404" y="455027"/>
              <a:ext cx="2064989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rgbClr val="00B050"/>
                  </a:solidFill>
                </a:rPr>
                <a:t>Animal Class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C057B08-3DEC-D14D-81A7-1E96702C71CD}"/>
                </a:ext>
              </a:extLst>
            </p:cNvPr>
            <p:cNvSpPr txBox="1"/>
            <p:nvPr/>
          </p:nvSpPr>
          <p:spPr>
            <a:xfrm>
              <a:off x="6798180" y="1247093"/>
              <a:ext cx="885179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B050"/>
                  </a:solidFill>
                </a:rPr>
                <a:t>Name</a:t>
              </a:r>
            </a:p>
            <a:p>
              <a:r>
                <a:rPr lang="en-US" dirty="0">
                  <a:solidFill>
                    <a:srgbClr val="00B050"/>
                  </a:solidFill>
                </a:rPr>
                <a:t>Gender</a:t>
              </a:r>
            </a:p>
            <a:p>
              <a:r>
                <a:rPr lang="en-US" dirty="0">
                  <a:solidFill>
                    <a:srgbClr val="00B050"/>
                  </a:solidFill>
                </a:rPr>
                <a:t>Age</a:t>
              </a:r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5ECF461A-C010-7048-820D-995D7E349B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7464" y="1768932"/>
            <a:ext cx="4875675" cy="48378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3AD8653-86BF-0345-BC8B-3EB618D26822}"/>
              </a:ext>
            </a:extLst>
          </p:cNvPr>
          <p:cNvSpPr/>
          <p:nvPr/>
        </p:nvSpPr>
        <p:spPr>
          <a:xfrm>
            <a:off x="1493240" y="5276675"/>
            <a:ext cx="5217953" cy="1057013"/>
          </a:xfrm>
          <a:prstGeom prst="rect">
            <a:avLst/>
          </a:prstGeom>
          <a:noFill/>
          <a:ln w="41275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E445DF9-8481-0445-8A87-7D48DE209BBF}"/>
              </a:ext>
            </a:extLst>
          </p:cNvPr>
          <p:cNvSpPr txBox="1"/>
          <p:nvPr/>
        </p:nvSpPr>
        <p:spPr>
          <a:xfrm>
            <a:off x="6535951" y="4763242"/>
            <a:ext cx="2285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Base class constructor</a:t>
            </a:r>
          </a:p>
        </p:txBody>
      </p:sp>
    </p:spTree>
    <p:extLst>
      <p:ext uri="{BB962C8B-B14F-4D97-AF65-F5344CB8AC3E}">
        <p14:creationId xmlns:p14="http://schemas.microsoft.com/office/powerpoint/2010/main" val="1807010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F8FF28D7-3A10-C24B-8871-7A6F20A777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242" y="2378385"/>
            <a:ext cx="8855515" cy="17656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E4063E6-4E9D-8748-A0B5-0EEBBA5D8B2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545120"/>
            <a:ext cx="8196210" cy="4015497"/>
          </a:xfrm>
        </p:spPr>
        <p:txBody>
          <a:bodyPr/>
          <a:lstStyle/>
          <a:p>
            <a:r>
              <a:rPr lang="en-US" dirty="0"/>
              <a:t>Compare the Cat and Dog class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E454CCB-1F59-3D45-A446-6F1782645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Inheritance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D8B465-D733-134F-9975-1446980AB1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9532" y="1929615"/>
            <a:ext cx="648104" cy="71592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5B887FC-800C-7242-8554-938C148F06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063" y="2535045"/>
            <a:ext cx="8086987" cy="36063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D236B3F-9CE6-4B45-BA9F-977708672C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2499" y="2031289"/>
            <a:ext cx="378925" cy="69419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66D9B96-630A-3247-96AC-359CBA9BC580}"/>
              </a:ext>
            </a:extLst>
          </p:cNvPr>
          <p:cNvSpPr/>
          <p:nvPr/>
        </p:nvSpPr>
        <p:spPr>
          <a:xfrm>
            <a:off x="2122415" y="2469375"/>
            <a:ext cx="1451295" cy="352338"/>
          </a:xfrm>
          <a:prstGeom prst="rect">
            <a:avLst/>
          </a:prstGeom>
          <a:noFill/>
          <a:ln w="41275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25C2E60-6517-4A49-8B0B-E1A00AFC3A7E}"/>
              </a:ext>
            </a:extLst>
          </p:cNvPr>
          <p:cNvSpPr/>
          <p:nvPr/>
        </p:nvSpPr>
        <p:spPr>
          <a:xfrm>
            <a:off x="1259746" y="3168809"/>
            <a:ext cx="3801677" cy="508208"/>
          </a:xfrm>
          <a:prstGeom prst="rect">
            <a:avLst/>
          </a:prstGeom>
          <a:noFill/>
          <a:ln w="41275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F84646-AFF8-2F4E-BD12-141F288331B9}"/>
              </a:ext>
            </a:extLst>
          </p:cNvPr>
          <p:cNvSpPr txBox="1"/>
          <p:nvPr/>
        </p:nvSpPr>
        <p:spPr>
          <a:xfrm>
            <a:off x="3011648" y="212752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2FE622E-1755-464B-A01F-6F2CD9AECBB0}"/>
              </a:ext>
            </a:extLst>
          </p:cNvPr>
          <p:cNvSpPr txBox="1"/>
          <p:nvPr/>
        </p:nvSpPr>
        <p:spPr>
          <a:xfrm>
            <a:off x="2671784" y="2074820"/>
            <a:ext cx="1267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inheritance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7FC5D18-0F3A-4A48-8814-13C908C9A2EA}"/>
              </a:ext>
            </a:extLst>
          </p:cNvPr>
          <p:cNvSpPr txBox="1"/>
          <p:nvPr/>
        </p:nvSpPr>
        <p:spPr>
          <a:xfrm>
            <a:off x="2306055" y="3677242"/>
            <a:ext cx="3091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Calling based class constructor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2396E4F-AE65-F747-962A-0C9BA04811BF}"/>
              </a:ext>
            </a:extLst>
          </p:cNvPr>
          <p:cNvSpPr/>
          <p:nvPr/>
        </p:nvSpPr>
        <p:spPr>
          <a:xfrm>
            <a:off x="414686" y="6488668"/>
            <a:ext cx="36623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Full code </a:t>
            </a:r>
            <a:r>
              <a:rPr lang="en-US" dirty="0">
                <a:hlinkClick r:id="rId6"/>
              </a:rPr>
              <a:t>here</a:t>
            </a:r>
            <a:r>
              <a:rPr lang="en-US" dirty="0"/>
              <a:t> version 1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0DF59F6-4C65-2348-9F3C-5A66006EDD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5640" y="6527661"/>
            <a:ext cx="326030" cy="291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420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69 7.40741E-7 L 0.40799 0.02292 " pathEditMode="relative" rAng="0" ptsTypes="AA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434" y="113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15" grpId="0" animBg="1"/>
      <p:bldP spid="17" grpId="0"/>
      <p:bldP spid="17" grpId="1"/>
      <p:bldP spid="1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0C5E2A-CC8C-E548-94BD-5426BAB174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Inheritance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9473C48-A9D7-594B-8248-AF9920E5668A}"/>
              </a:ext>
            </a:extLst>
          </p:cNvPr>
          <p:cNvSpPr txBox="1"/>
          <p:nvPr/>
        </p:nvSpPr>
        <p:spPr>
          <a:xfrm>
            <a:off x="746618" y="1528998"/>
            <a:ext cx="78345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</a:rPr>
              <a:t>In Java, all classes are derived from the </a:t>
            </a:r>
            <a:r>
              <a:rPr lang="en-US" sz="2800" b="1" dirty="0">
                <a:solidFill>
                  <a:srgbClr val="00B050"/>
                </a:solidFill>
                <a:highlight>
                  <a:srgbClr val="FFFF00"/>
                </a:highlight>
              </a:rPr>
              <a:t>Object</a:t>
            </a:r>
            <a:r>
              <a:rPr lang="en-US" sz="2800" b="1" dirty="0">
                <a:solidFill>
                  <a:srgbClr val="00B050"/>
                </a:solidFill>
              </a:rPr>
              <a:t> class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96B49A9-58D9-5740-82AD-9280EE88C97B}"/>
              </a:ext>
            </a:extLst>
          </p:cNvPr>
          <p:cNvSpPr txBox="1"/>
          <p:nvPr/>
        </p:nvSpPr>
        <p:spPr>
          <a:xfrm>
            <a:off x="6380540" y="2017652"/>
            <a:ext cx="26452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solidFill>
                  <a:srgbClr val="00B050"/>
                </a:solidFill>
              </a:rPr>
              <a:t>Yes, your own class too!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40A3AE3-E6EA-4141-8754-9049A4B07E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815" y="2198832"/>
            <a:ext cx="4977243" cy="4538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0C895A0F-CB6A-B245-8A3B-D7D815DA09B5}"/>
              </a:ext>
            </a:extLst>
          </p:cNvPr>
          <p:cNvSpPr/>
          <p:nvPr/>
        </p:nvSpPr>
        <p:spPr>
          <a:xfrm>
            <a:off x="1132513" y="3724712"/>
            <a:ext cx="4714613" cy="2827090"/>
          </a:xfrm>
          <a:prstGeom prst="rect">
            <a:avLst/>
          </a:prstGeom>
          <a:noFill/>
          <a:ln w="41275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EB8E4D7-846B-8E43-BC2A-346423763A52}"/>
              </a:ext>
            </a:extLst>
          </p:cNvPr>
          <p:cNvSpPr txBox="1"/>
          <p:nvPr/>
        </p:nvSpPr>
        <p:spPr>
          <a:xfrm>
            <a:off x="5958409" y="4117073"/>
            <a:ext cx="29931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Override of the Object class equal() and </a:t>
            </a:r>
            <a:r>
              <a:rPr lang="en-US" b="1" dirty="0" err="1">
                <a:solidFill>
                  <a:srgbClr val="FF0000"/>
                </a:solidFill>
              </a:rPr>
              <a:t>toString</a:t>
            </a:r>
            <a:r>
              <a:rPr lang="en-US" b="1" dirty="0">
                <a:solidFill>
                  <a:srgbClr val="FF0000"/>
                </a:solidFill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836357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BDD1C10-590B-7048-94D3-F82518B8968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3549" y="1632981"/>
            <a:ext cx="8700451" cy="1820206"/>
          </a:xfrm>
        </p:spPr>
        <p:txBody>
          <a:bodyPr/>
          <a:lstStyle/>
          <a:p>
            <a:r>
              <a:rPr lang="en-US" dirty="0">
                <a:highlight>
                  <a:srgbClr val="00FFFF"/>
                </a:highlight>
              </a:rPr>
              <a:t>Override</a:t>
            </a:r>
          </a:p>
          <a:p>
            <a:pPr lvl="1"/>
            <a:r>
              <a:rPr lang="en-US" dirty="0"/>
              <a:t>Re-implement a function in derived class from base class with the</a:t>
            </a:r>
          </a:p>
          <a:p>
            <a:pPr lvl="2"/>
            <a:r>
              <a:rPr lang="en-US" dirty="0"/>
              <a:t>same name</a:t>
            </a:r>
          </a:p>
          <a:p>
            <a:pPr lvl="2"/>
            <a:r>
              <a:rPr lang="en-US" dirty="0"/>
              <a:t>same signature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71A298B-F773-F744-8EDF-0942F616A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Override vs Overload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0499AF8-A818-754E-BC6F-415C043EC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842" y="3638906"/>
            <a:ext cx="7491369" cy="8616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D6ED209-98F2-3C48-A470-C277EAD3DE39}"/>
              </a:ext>
            </a:extLst>
          </p:cNvPr>
          <p:cNvSpPr txBox="1"/>
          <p:nvPr/>
        </p:nvSpPr>
        <p:spPr>
          <a:xfrm>
            <a:off x="914400" y="3226684"/>
            <a:ext cx="2376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Base class: </a:t>
            </a:r>
            <a:r>
              <a:rPr lang="en-US" i="1" dirty="0" err="1"/>
              <a:t>Aniaml.Java</a:t>
            </a:r>
            <a:endParaRPr lang="en-US" i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FF1404D-A879-A545-8CDC-476AE68993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7013" y="5004409"/>
            <a:ext cx="6853806" cy="15476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F75D62F-1024-864A-BB6A-D7CFEE1FF769}"/>
              </a:ext>
            </a:extLst>
          </p:cNvPr>
          <p:cNvSpPr txBox="1"/>
          <p:nvPr/>
        </p:nvSpPr>
        <p:spPr>
          <a:xfrm>
            <a:off x="1057013" y="4600218"/>
            <a:ext cx="2349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Derived class: </a:t>
            </a:r>
            <a:r>
              <a:rPr lang="en-US" i="1" dirty="0" err="1"/>
              <a:t>Dog.Java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401717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BDD1C10-590B-7048-94D3-F82518B8968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02272" y="1532680"/>
            <a:ext cx="8700451" cy="1820206"/>
          </a:xfrm>
        </p:spPr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Overload</a:t>
            </a:r>
          </a:p>
          <a:p>
            <a:pPr lvl="1"/>
            <a:r>
              <a:rPr lang="en-US" dirty="0"/>
              <a:t>Re-implement a function in the same class</a:t>
            </a:r>
          </a:p>
          <a:p>
            <a:pPr lvl="2"/>
            <a:r>
              <a:rPr lang="en-US" dirty="0"/>
              <a:t>same name</a:t>
            </a:r>
          </a:p>
          <a:p>
            <a:pPr lvl="2"/>
            <a:r>
              <a:rPr lang="en-US" dirty="0"/>
              <a:t>different signature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71A298B-F773-F744-8EDF-0942F616A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Override vs Overload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75D62F-1024-864A-BB6A-D7CFEE1FF769}"/>
              </a:ext>
            </a:extLst>
          </p:cNvPr>
          <p:cNvSpPr txBox="1"/>
          <p:nvPr/>
        </p:nvSpPr>
        <p:spPr>
          <a:xfrm>
            <a:off x="1006679" y="3165917"/>
            <a:ext cx="2349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Derived class: </a:t>
            </a:r>
            <a:r>
              <a:rPr lang="en-US" i="1" dirty="0" err="1"/>
              <a:t>Dog.Java</a:t>
            </a:r>
            <a:endParaRPr lang="en-US" i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52417E-DA4A-2A4A-A60E-73F825CDE5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618" y="3591935"/>
            <a:ext cx="7952763" cy="27883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4EEA5BB-5CD7-894B-ADC3-A564C995DC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73" y="3734818"/>
            <a:ext cx="6058842" cy="19723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4C3B08F-36EA-4040-A04A-2765E67A20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9980" y="5992883"/>
            <a:ext cx="5630289" cy="6766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0F43719-19BA-4B42-9A5B-608D9EEA3CC0}"/>
              </a:ext>
            </a:extLst>
          </p:cNvPr>
          <p:cNvSpPr/>
          <p:nvPr/>
        </p:nvSpPr>
        <p:spPr>
          <a:xfrm>
            <a:off x="6193090" y="2918835"/>
            <a:ext cx="15086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Full code </a:t>
            </a:r>
            <a:r>
              <a:rPr lang="en-US" dirty="0">
                <a:hlinkClick r:id="rId5"/>
              </a:rPr>
              <a:t>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2749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53B726A-D547-5949-85EA-15575D4CF0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61522" y="2181342"/>
            <a:ext cx="6404225" cy="4015497"/>
          </a:xfrm>
        </p:spPr>
        <p:txBody>
          <a:bodyPr/>
          <a:lstStyle/>
          <a:p>
            <a:r>
              <a:rPr lang="en-US" sz="3200" dirty="0"/>
              <a:t>Base class &amp; derived class</a:t>
            </a:r>
          </a:p>
          <a:p>
            <a:endParaRPr lang="en-US" sz="3200" dirty="0"/>
          </a:p>
          <a:p>
            <a:r>
              <a:rPr lang="en-US" sz="3200" dirty="0"/>
              <a:t>Use super to access the base</a:t>
            </a:r>
          </a:p>
          <a:p>
            <a:endParaRPr lang="en-US" sz="3200" dirty="0"/>
          </a:p>
          <a:p>
            <a:r>
              <a:rPr lang="en-US" sz="3200" dirty="0"/>
              <a:t>Override vs Overload</a:t>
            </a:r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A7E4215-C4EC-B242-BA78-452101DFE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Inheritance Summary</a:t>
            </a:r>
          </a:p>
        </p:txBody>
      </p:sp>
    </p:spTree>
    <p:extLst>
      <p:ext uri="{BB962C8B-B14F-4D97-AF65-F5344CB8AC3E}">
        <p14:creationId xmlns:p14="http://schemas.microsoft.com/office/powerpoint/2010/main" val="18409572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1904E81-14E5-504C-BABA-5BD8DF0F642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5691" y="1579227"/>
            <a:ext cx="2604012" cy="4015497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/>
              <a:t>Let all cats and dogs play</a:t>
            </a:r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EB500C6-31F5-3443-8098-552566CC5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Exercise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F207671-A78E-9A43-BAA9-E05C1C5289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136779" y="5186613"/>
            <a:ext cx="853122" cy="156291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E2E5E4B-9832-CB47-A87E-7482526CBC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110" y="5186613"/>
            <a:ext cx="1299196" cy="14351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C4A749B-0BB6-9041-B348-7D6D594524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5232" y="1952395"/>
            <a:ext cx="5318329" cy="234602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3519D3F-F5E3-8A44-838D-894543CB3EDD}"/>
              </a:ext>
            </a:extLst>
          </p:cNvPr>
          <p:cNvSpPr txBox="1"/>
          <p:nvPr/>
        </p:nvSpPr>
        <p:spPr>
          <a:xfrm>
            <a:off x="3592456" y="4875449"/>
            <a:ext cx="53344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>
                <a:solidFill>
                  <a:srgbClr val="00B050"/>
                </a:solidFill>
              </a:rPr>
              <a:t>What if we have 3 cats and 2 dogs?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6826E3E-0D11-3D49-A94F-A55F6436C66F}"/>
              </a:ext>
            </a:extLst>
          </p:cNvPr>
          <p:cNvSpPr txBox="1"/>
          <p:nvPr/>
        </p:nvSpPr>
        <p:spPr>
          <a:xfrm>
            <a:off x="3078622" y="4875449"/>
            <a:ext cx="60653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800" i="1">
                <a:solidFill>
                  <a:srgbClr val="00B050"/>
                </a:solidFill>
              </a:defRPr>
            </a:lvl1pPr>
          </a:lstStyle>
          <a:p>
            <a:r>
              <a:rPr lang="en-US" dirty="0"/>
              <a:t>What if we have 300 cats and 200 dogs?</a:t>
            </a:r>
          </a:p>
        </p:txBody>
      </p:sp>
    </p:spTree>
    <p:extLst>
      <p:ext uri="{BB962C8B-B14F-4D97-AF65-F5344CB8AC3E}">
        <p14:creationId xmlns:p14="http://schemas.microsoft.com/office/powerpoint/2010/main" val="1134798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10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DB2002-103C-8C49-A7EF-4ED7C24F3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Polymorphism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F794B4A-07EE-D746-BFDE-872C9B8F7A5A}"/>
              </a:ext>
            </a:extLst>
          </p:cNvPr>
          <p:cNvSpPr/>
          <p:nvPr/>
        </p:nvSpPr>
        <p:spPr>
          <a:xfrm>
            <a:off x="3256963" y="1363509"/>
            <a:ext cx="2357306" cy="1998575"/>
          </a:xfrm>
          <a:prstGeom prst="roundRect">
            <a:avLst/>
          </a:prstGeom>
          <a:noFill/>
          <a:ln w="317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0CA6EB-0F9F-634B-84B1-0B7D043F7A1A}"/>
              </a:ext>
            </a:extLst>
          </p:cNvPr>
          <p:cNvSpPr txBox="1"/>
          <p:nvPr/>
        </p:nvSpPr>
        <p:spPr>
          <a:xfrm>
            <a:off x="3337426" y="1363509"/>
            <a:ext cx="2064989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</a:rPr>
              <a:t>Animal Class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71065667-924C-7547-AED5-9CF83A8A3BE1}"/>
              </a:ext>
            </a:extLst>
          </p:cNvPr>
          <p:cNvSpPr/>
          <p:nvPr/>
        </p:nvSpPr>
        <p:spPr>
          <a:xfrm>
            <a:off x="1418376" y="3916604"/>
            <a:ext cx="2357306" cy="1998575"/>
          </a:xfrm>
          <a:prstGeom prst="roundRect">
            <a:avLst/>
          </a:prstGeom>
          <a:noFill/>
          <a:ln w="31750">
            <a:solidFill>
              <a:srgbClr val="FF93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93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343335-2084-E94F-9462-233AA63D5235}"/>
              </a:ext>
            </a:extLst>
          </p:cNvPr>
          <p:cNvSpPr txBox="1"/>
          <p:nvPr/>
        </p:nvSpPr>
        <p:spPr>
          <a:xfrm>
            <a:off x="1498839" y="3916604"/>
            <a:ext cx="1596912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9300"/>
                </a:solidFill>
              </a:rPr>
              <a:t>Dog Class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498B4D0-2219-5E43-9E04-A0C6FB38F8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7415" y="5147327"/>
            <a:ext cx="648103" cy="1187325"/>
          </a:xfrm>
          <a:prstGeom prst="rect">
            <a:avLst/>
          </a:prstGeom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BC081AA1-DEF3-FC4C-A7F0-0CC3213CEA16}"/>
              </a:ext>
            </a:extLst>
          </p:cNvPr>
          <p:cNvSpPr/>
          <p:nvPr/>
        </p:nvSpPr>
        <p:spPr>
          <a:xfrm>
            <a:off x="4842482" y="3916604"/>
            <a:ext cx="2357306" cy="1998575"/>
          </a:xfrm>
          <a:prstGeom prst="roundRect">
            <a:avLst/>
          </a:prstGeom>
          <a:noFill/>
          <a:ln w="31750"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70C0"/>
              </a:solidFill>
              <a:highlight>
                <a:srgbClr val="008080"/>
              </a:highlight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FA0A22E-395C-BD4A-8007-3A96F408C8B5}"/>
              </a:ext>
            </a:extLst>
          </p:cNvPr>
          <p:cNvSpPr txBox="1"/>
          <p:nvPr/>
        </p:nvSpPr>
        <p:spPr>
          <a:xfrm>
            <a:off x="4922945" y="3916604"/>
            <a:ext cx="14990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Cat Class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10082E1-4FC3-B948-9E08-3E97628716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6409" y="5118840"/>
            <a:ext cx="1047526" cy="115715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57EC11C-4DBB-E34D-B33E-F07A854798F6}"/>
              </a:ext>
            </a:extLst>
          </p:cNvPr>
          <p:cNvSpPr txBox="1"/>
          <p:nvPr/>
        </p:nvSpPr>
        <p:spPr>
          <a:xfrm>
            <a:off x="3524885" y="2224900"/>
            <a:ext cx="18214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public void play()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4ED100F-47D8-C642-A46B-10E576A856AD}"/>
              </a:ext>
            </a:extLst>
          </p:cNvPr>
          <p:cNvSpPr txBox="1"/>
          <p:nvPr/>
        </p:nvSpPr>
        <p:spPr>
          <a:xfrm>
            <a:off x="1686872" y="4741095"/>
            <a:ext cx="18214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9300"/>
                </a:solidFill>
              </a:rPr>
              <a:t>public void play()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46A4962-208C-D346-BA3D-01C44245E519}"/>
              </a:ext>
            </a:extLst>
          </p:cNvPr>
          <p:cNvSpPr txBox="1"/>
          <p:nvPr/>
        </p:nvSpPr>
        <p:spPr>
          <a:xfrm>
            <a:off x="5095709" y="4727854"/>
            <a:ext cx="18214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public void play()</a:t>
            </a:r>
          </a:p>
        </p:txBody>
      </p:sp>
    </p:spTree>
    <p:extLst>
      <p:ext uri="{BB962C8B-B14F-4D97-AF65-F5344CB8AC3E}">
        <p14:creationId xmlns:p14="http://schemas.microsoft.com/office/powerpoint/2010/main" val="217099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194C104-FFA0-F64A-9A1C-8A53E8664EE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AD4CFBD8-1020-9840-B013-42EAB20DD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1 Review</a:t>
            </a:r>
          </a:p>
        </p:txBody>
      </p:sp>
    </p:spTree>
    <p:extLst>
      <p:ext uri="{BB962C8B-B14F-4D97-AF65-F5344CB8AC3E}">
        <p14:creationId xmlns:p14="http://schemas.microsoft.com/office/powerpoint/2010/main" val="39525213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DB2002-103C-8C49-A7EF-4ED7C24F3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Polymorphism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3B7EA43-C83B-D541-909F-513B929AFE62}"/>
              </a:ext>
            </a:extLst>
          </p:cNvPr>
          <p:cNvGrpSpPr/>
          <p:nvPr/>
        </p:nvGrpSpPr>
        <p:grpSpPr>
          <a:xfrm>
            <a:off x="5319257" y="1430425"/>
            <a:ext cx="2600030" cy="2592237"/>
            <a:chOff x="5319257" y="1430425"/>
            <a:chExt cx="2600030" cy="2592237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71065667-924C-7547-AED5-9CF83A8A3BE1}"/>
                </a:ext>
              </a:extLst>
            </p:cNvPr>
            <p:cNvSpPr/>
            <p:nvPr/>
          </p:nvSpPr>
          <p:spPr>
            <a:xfrm>
              <a:off x="5319257" y="1430425"/>
              <a:ext cx="2357306" cy="1998575"/>
            </a:xfrm>
            <a:prstGeom prst="roundRect">
              <a:avLst/>
            </a:prstGeom>
            <a:noFill/>
            <a:ln w="31750">
              <a:solidFill>
                <a:srgbClr val="FF93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9300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0343335-2084-E94F-9462-233AA63D5235}"/>
                </a:ext>
              </a:extLst>
            </p:cNvPr>
            <p:cNvSpPr txBox="1"/>
            <p:nvPr/>
          </p:nvSpPr>
          <p:spPr>
            <a:xfrm>
              <a:off x="5399720" y="1430425"/>
              <a:ext cx="2105513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rgbClr val="FF9300"/>
                  </a:solidFill>
                </a:rPr>
                <a:t>Dog Instance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498B4D0-2219-5E43-9E04-A0C6FB38F8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271184" y="2835337"/>
              <a:ext cx="648103" cy="1187325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4ED100F-47D8-C642-A46B-10E576A856AD}"/>
                </a:ext>
              </a:extLst>
            </p:cNvPr>
            <p:cNvSpPr txBox="1"/>
            <p:nvPr/>
          </p:nvSpPr>
          <p:spPr>
            <a:xfrm>
              <a:off x="5587753" y="2254916"/>
              <a:ext cx="18214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FF9300"/>
                  </a:solidFill>
                </a:rPr>
                <a:t>public void play()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2ACA83C4-E1E7-244A-AF54-3BCA5CCFDBA3}"/>
              </a:ext>
            </a:extLst>
          </p:cNvPr>
          <p:cNvSpPr txBox="1"/>
          <p:nvPr/>
        </p:nvSpPr>
        <p:spPr>
          <a:xfrm>
            <a:off x="883226" y="2254916"/>
            <a:ext cx="23742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</a:rPr>
              <a:t>Animal reference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6A9FADB-874A-384C-B130-BE780DC86E0D}"/>
              </a:ext>
            </a:extLst>
          </p:cNvPr>
          <p:cNvCxnSpPr>
            <a:cxnSpLocks/>
          </p:cNvCxnSpPr>
          <p:nvPr/>
        </p:nvCxnSpPr>
        <p:spPr>
          <a:xfrm flipH="1">
            <a:off x="3733101" y="2517105"/>
            <a:ext cx="1124125" cy="0"/>
          </a:xfrm>
          <a:prstGeom prst="straightConnector1">
            <a:avLst/>
          </a:prstGeom>
          <a:ln w="44450"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8640601-B075-FC47-917D-704489A7CD15}"/>
              </a:ext>
            </a:extLst>
          </p:cNvPr>
          <p:cNvSpPr txBox="1"/>
          <p:nvPr/>
        </p:nvSpPr>
        <p:spPr>
          <a:xfrm>
            <a:off x="3629523" y="1953645"/>
            <a:ext cx="12774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FF0000"/>
                </a:solidFill>
              </a:rPr>
              <a:t>Assignment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D3C24C51-0A5A-4E4B-ACBC-F8AC792EF8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226" y="4668402"/>
            <a:ext cx="6958363" cy="7283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04A911A-2768-4549-91F2-6049759A119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5511"/>
          <a:stretch/>
        </p:blipFill>
        <p:spPr>
          <a:xfrm>
            <a:off x="1513102" y="5839323"/>
            <a:ext cx="5219700" cy="3433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2105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DB2002-103C-8C49-A7EF-4ED7C24F3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Polymorphism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ACA83C4-E1E7-244A-AF54-3BCA5CCFDBA3}"/>
              </a:ext>
            </a:extLst>
          </p:cNvPr>
          <p:cNvSpPr txBox="1"/>
          <p:nvPr/>
        </p:nvSpPr>
        <p:spPr>
          <a:xfrm>
            <a:off x="883226" y="2254916"/>
            <a:ext cx="23742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</a:rPr>
              <a:t>Animal reference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6A9FADB-874A-384C-B130-BE780DC86E0D}"/>
              </a:ext>
            </a:extLst>
          </p:cNvPr>
          <p:cNvCxnSpPr>
            <a:cxnSpLocks/>
          </p:cNvCxnSpPr>
          <p:nvPr/>
        </p:nvCxnSpPr>
        <p:spPr>
          <a:xfrm flipH="1">
            <a:off x="3733101" y="2517105"/>
            <a:ext cx="1124125" cy="0"/>
          </a:xfrm>
          <a:prstGeom prst="straightConnector1">
            <a:avLst/>
          </a:prstGeom>
          <a:ln w="44450"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8640601-B075-FC47-917D-704489A7CD15}"/>
              </a:ext>
            </a:extLst>
          </p:cNvPr>
          <p:cNvSpPr txBox="1"/>
          <p:nvPr/>
        </p:nvSpPr>
        <p:spPr>
          <a:xfrm>
            <a:off x="3629523" y="1953645"/>
            <a:ext cx="12774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FF0000"/>
                </a:solidFill>
              </a:rPr>
              <a:t>Assignment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890E307-7716-394F-A25D-7E5A3357D857}"/>
              </a:ext>
            </a:extLst>
          </p:cNvPr>
          <p:cNvGrpSpPr/>
          <p:nvPr/>
        </p:nvGrpSpPr>
        <p:grpSpPr>
          <a:xfrm>
            <a:off x="5572324" y="1574652"/>
            <a:ext cx="2561453" cy="2359387"/>
            <a:chOff x="5572324" y="1574652"/>
            <a:chExt cx="2561453" cy="2359387"/>
          </a:xfrm>
        </p:grpSpPr>
        <p:sp>
          <p:nvSpPr>
            <p:cNvPr id="23" name="Rounded Rectangle 22">
              <a:extLst>
                <a:ext uri="{FF2B5EF4-FFF2-40B4-BE49-F238E27FC236}">
                  <a16:creationId xmlns:a16="http://schemas.microsoft.com/office/drawing/2014/main" id="{B3B050B3-F717-8446-8CAC-A89B42713598}"/>
                </a:ext>
              </a:extLst>
            </p:cNvPr>
            <p:cNvSpPr/>
            <p:nvPr/>
          </p:nvSpPr>
          <p:spPr>
            <a:xfrm>
              <a:off x="5572324" y="1574652"/>
              <a:ext cx="2357306" cy="1998575"/>
            </a:xfrm>
            <a:prstGeom prst="roundRect">
              <a:avLst/>
            </a:prstGeom>
            <a:noFill/>
            <a:ln w="317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70C0"/>
                </a:solidFill>
                <a:highlight>
                  <a:srgbClr val="008080"/>
                </a:highlight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620448D-EFD2-2848-9A6D-ED0C5274BD32}"/>
                </a:ext>
              </a:extLst>
            </p:cNvPr>
            <p:cNvSpPr txBox="1"/>
            <p:nvPr/>
          </p:nvSpPr>
          <p:spPr>
            <a:xfrm>
              <a:off x="5652787" y="1574652"/>
              <a:ext cx="149900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rgbClr val="0070C0"/>
                  </a:solidFill>
                </a:rPr>
                <a:t>Cat Class</a:t>
              </a:r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7F01D785-5FB7-7946-8C90-8DB6E1950A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086251" y="2776888"/>
              <a:ext cx="1047526" cy="1157151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CAAD11E-44D3-EA48-A425-1EE9E555B629}"/>
                </a:ext>
              </a:extLst>
            </p:cNvPr>
            <p:cNvSpPr txBox="1"/>
            <p:nvPr/>
          </p:nvSpPr>
          <p:spPr>
            <a:xfrm>
              <a:off x="5825551" y="2385902"/>
              <a:ext cx="18214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0070C0"/>
                  </a:solidFill>
                </a:rPr>
                <a:t>public void play()</a:t>
              </a: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F560C40E-1BB4-D54D-88FA-7CE1232776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814" y="4734106"/>
            <a:ext cx="7030775" cy="6557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856E5DA-0816-AB47-A5F4-24C673F8E4B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8496"/>
          <a:stretch/>
        </p:blipFill>
        <p:spPr>
          <a:xfrm>
            <a:off x="1397453" y="5736157"/>
            <a:ext cx="5857496" cy="4045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69319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DB2002-103C-8C49-A7EF-4ED7C24F3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Polymorphism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60C40E-1BB4-D54D-88FA-7CE1232776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4453" y="4122572"/>
            <a:ext cx="7030775" cy="655799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82D35FEF-8DAA-1540-96DB-0D1127DFA7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4453" y="2542800"/>
            <a:ext cx="6958363" cy="7283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754D7AF3-C7ED-F34C-926D-F70660EAB311}"/>
              </a:ext>
            </a:extLst>
          </p:cNvPr>
          <p:cNvSpPr/>
          <p:nvPr/>
        </p:nvSpPr>
        <p:spPr>
          <a:xfrm>
            <a:off x="3951215" y="2449585"/>
            <a:ext cx="1090568" cy="562063"/>
          </a:xfrm>
          <a:prstGeom prst="rect">
            <a:avLst/>
          </a:prstGeom>
          <a:noFill/>
          <a:ln w="41275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3C40158-E41E-E842-BB37-5B336F5FEDEC}"/>
              </a:ext>
            </a:extLst>
          </p:cNvPr>
          <p:cNvSpPr/>
          <p:nvPr/>
        </p:nvSpPr>
        <p:spPr>
          <a:xfrm>
            <a:off x="3951215" y="4001550"/>
            <a:ext cx="1090568" cy="562062"/>
          </a:xfrm>
          <a:prstGeom prst="rect">
            <a:avLst/>
          </a:prstGeom>
          <a:noFill/>
          <a:ln w="41275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EDCAB06-4DC3-3844-BDC6-C99F3319819C}"/>
              </a:ext>
            </a:extLst>
          </p:cNvPr>
          <p:cNvSpPr/>
          <p:nvPr/>
        </p:nvSpPr>
        <p:spPr>
          <a:xfrm>
            <a:off x="2249648" y="2457974"/>
            <a:ext cx="1090568" cy="492282"/>
          </a:xfrm>
          <a:prstGeom prst="rect">
            <a:avLst/>
          </a:prstGeom>
          <a:noFill/>
          <a:ln w="41275">
            <a:solidFill>
              <a:srgbClr val="00B050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1D851A9-C67B-094B-9D4A-17FE8A62B3BD}"/>
              </a:ext>
            </a:extLst>
          </p:cNvPr>
          <p:cNvSpPr/>
          <p:nvPr/>
        </p:nvSpPr>
        <p:spPr>
          <a:xfrm>
            <a:off x="2249648" y="4009938"/>
            <a:ext cx="1090568" cy="492281"/>
          </a:xfrm>
          <a:prstGeom prst="rect">
            <a:avLst/>
          </a:prstGeom>
          <a:noFill/>
          <a:ln w="41275">
            <a:solidFill>
              <a:srgbClr val="00B050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90CC40-0436-B842-B3F2-7BA53578FD2E}"/>
              </a:ext>
            </a:extLst>
          </p:cNvPr>
          <p:cNvSpPr txBox="1"/>
          <p:nvPr/>
        </p:nvSpPr>
        <p:spPr>
          <a:xfrm>
            <a:off x="959825" y="5415003"/>
            <a:ext cx="70733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i="1" dirty="0">
                <a:solidFill>
                  <a:srgbClr val="C00000"/>
                </a:solidFill>
              </a:rPr>
              <a:t>Same reference type (base class), different objects (derived class)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83C25F9-2FD0-2D41-9206-98669CB58C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2936" y="6030244"/>
            <a:ext cx="2832779" cy="4001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6AD9F29-BCF1-7146-A28C-0D9CE0B6E3D7}"/>
              </a:ext>
            </a:extLst>
          </p:cNvPr>
          <p:cNvSpPr txBox="1"/>
          <p:nvPr/>
        </p:nvSpPr>
        <p:spPr>
          <a:xfrm>
            <a:off x="5410899" y="6030244"/>
            <a:ext cx="1492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“late binding”</a:t>
            </a:r>
          </a:p>
        </p:txBody>
      </p:sp>
    </p:spTree>
    <p:extLst>
      <p:ext uri="{BB962C8B-B14F-4D97-AF65-F5344CB8AC3E}">
        <p14:creationId xmlns:p14="http://schemas.microsoft.com/office/powerpoint/2010/main" val="1856401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30" grpId="0" animBg="1"/>
      <p:bldP spid="31" grpId="0" animBg="1"/>
      <p:bldP spid="10" grpId="0"/>
      <p:bldP spid="1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EE6BA03-A393-384B-904D-C6549B3EF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Polymorphism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5C5E76-2FA0-6042-BD7D-7006E0C928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1266" y="1627293"/>
            <a:ext cx="6501468" cy="48591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8FFE445-5C8F-764F-AF13-462D458B959E}"/>
              </a:ext>
            </a:extLst>
          </p:cNvPr>
          <p:cNvSpPr/>
          <p:nvPr/>
        </p:nvSpPr>
        <p:spPr>
          <a:xfrm>
            <a:off x="1132513" y="5368954"/>
            <a:ext cx="6811861" cy="1057013"/>
          </a:xfrm>
          <a:prstGeom prst="rect">
            <a:avLst/>
          </a:prstGeom>
          <a:noFill/>
          <a:ln w="41275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4204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EE6BA03-A393-384B-904D-C6549B3EF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Polymorphism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5C5E76-2FA0-6042-BD7D-7006E0C928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5086" y="561891"/>
            <a:ext cx="4568492" cy="34144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8FFE445-5C8F-764F-AF13-462D458B959E}"/>
              </a:ext>
            </a:extLst>
          </p:cNvPr>
          <p:cNvSpPr/>
          <p:nvPr/>
        </p:nvSpPr>
        <p:spPr>
          <a:xfrm>
            <a:off x="3976382" y="3196205"/>
            <a:ext cx="4879133" cy="704676"/>
          </a:xfrm>
          <a:prstGeom prst="rect">
            <a:avLst/>
          </a:prstGeom>
          <a:noFill/>
          <a:ln w="41275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22253CE-4F7B-7C4E-81E5-A7EF640628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3449" y="4554989"/>
            <a:ext cx="5626100" cy="1422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CCED7BF-0504-0B45-8B07-90366E385CA3}"/>
              </a:ext>
            </a:extLst>
          </p:cNvPr>
          <p:cNvSpPr/>
          <p:nvPr/>
        </p:nvSpPr>
        <p:spPr>
          <a:xfrm>
            <a:off x="418111" y="6486489"/>
            <a:ext cx="30297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Full code </a:t>
            </a:r>
            <a:r>
              <a:rPr lang="en-US" dirty="0">
                <a:hlinkClick r:id="rId4"/>
              </a:rPr>
              <a:t>here</a:t>
            </a:r>
            <a:r>
              <a:rPr lang="en-US" dirty="0"/>
              <a:t> (version 2)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D40507C-24C2-AD4A-85A1-445BCB3EFA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082" y="6525482"/>
            <a:ext cx="326030" cy="291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429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53B726A-D547-5949-85EA-15575D4CF0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8840" y="2181342"/>
            <a:ext cx="8414158" cy="4015497"/>
          </a:xfrm>
        </p:spPr>
        <p:txBody>
          <a:bodyPr/>
          <a:lstStyle/>
          <a:p>
            <a:r>
              <a:rPr lang="en-US" sz="3200" dirty="0"/>
              <a:t>Overridden method</a:t>
            </a:r>
          </a:p>
          <a:p>
            <a:endParaRPr lang="en-US" sz="3200" dirty="0"/>
          </a:p>
          <a:p>
            <a:r>
              <a:rPr lang="en-US" sz="3200" dirty="0"/>
              <a:t>Access using base class instance reference</a:t>
            </a:r>
          </a:p>
          <a:p>
            <a:endParaRPr lang="en-US" sz="3200" dirty="0"/>
          </a:p>
          <a:p>
            <a:r>
              <a:rPr lang="en-US" sz="3200" dirty="0"/>
              <a:t>Late binding: actual method being invoked is determined at run time</a:t>
            </a:r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A7E4215-C4EC-B242-BA78-452101DFE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Polymorphism Summary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F49BA1-EA30-2E4E-AF4A-B627CA4C1F84}"/>
              </a:ext>
            </a:extLst>
          </p:cNvPr>
          <p:cNvSpPr txBox="1"/>
          <p:nvPr/>
        </p:nvSpPr>
        <p:spPr>
          <a:xfrm>
            <a:off x="268448" y="6301823"/>
            <a:ext cx="3100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solidFill>
                  <a:srgbClr val="00B050"/>
                </a:solidFill>
              </a:rPr>
              <a:t>A more amusing example </a:t>
            </a:r>
            <a:r>
              <a:rPr lang="en-US" b="1" i="1" dirty="0">
                <a:solidFill>
                  <a:srgbClr val="00B05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here</a:t>
            </a:r>
            <a:endParaRPr lang="en-US" b="1" i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6711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D69839B-9E38-414F-B780-887BE9A241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Abstract Class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7E9B302-0421-414D-BBC2-B4A75FA158FC}"/>
              </a:ext>
            </a:extLst>
          </p:cNvPr>
          <p:cNvSpPr/>
          <p:nvPr/>
        </p:nvSpPr>
        <p:spPr>
          <a:xfrm>
            <a:off x="3256963" y="1363509"/>
            <a:ext cx="2357306" cy="1998575"/>
          </a:xfrm>
          <a:prstGeom prst="roundRect">
            <a:avLst/>
          </a:prstGeom>
          <a:noFill/>
          <a:ln w="317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0CD610-4B87-E849-BD63-7AB7B5019941}"/>
              </a:ext>
            </a:extLst>
          </p:cNvPr>
          <p:cNvSpPr txBox="1"/>
          <p:nvPr/>
        </p:nvSpPr>
        <p:spPr>
          <a:xfrm>
            <a:off x="3337426" y="1363509"/>
            <a:ext cx="2064989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</a:rPr>
              <a:t>Animal Class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AEFD855-387B-4847-A163-B83F18595B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7415" y="5147327"/>
            <a:ext cx="648103" cy="11873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B905B90-4C87-3745-988C-167DB3C5FE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6409" y="5118840"/>
            <a:ext cx="1047526" cy="115715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946CF29-81BA-794B-88DF-926E24A54CF1}"/>
              </a:ext>
            </a:extLst>
          </p:cNvPr>
          <p:cNvSpPr txBox="1"/>
          <p:nvPr/>
        </p:nvSpPr>
        <p:spPr>
          <a:xfrm>
            <a:off x="3524885" y="2224900"/>
            <a:ext cx="18214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public void play()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F730831-108C-EF48-B9B6-2E73CC6D2BB3}"/>
              </a:ext>
            </a:extLst>
          </p:cNvPr>
          <p:cNvSpPr txBox="1"/>
          <p:nvPr/>
        </p:nvSpPr>
        <p:spPr>
          <a:xfrm>
            <a:off x="3524885" y="2255074"/>
            <a:ext cx="18214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  <a:highlight>
                  <a:srgbClr val="FFFF00"/>
                </a:highlight>
              </a:rPr>
              <a:t>public void play()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635C32A-D2DD-E54D-BA14-51B5AF23EC59}"/>
              </a:ext>
            </a:extLst>
          </p:cNvPr>
          <p:cNvGrpSpPr/>
          <p:nvPr/>
        </p:nvGrpSpPr>
        <p:grpSpPr>
          <a:xfrm>
            <a:off x="1570776" y="4069004"/>
            <a:ext cx="5781412" cy="1998575"/>
            <a:chOff x="1418376" y="3916604"/>
            <a:chExt cx="5781412" cy="1998575"/>
          </a:xfrm>
        </p:grpSpPr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750206AB-A659-8C47-95ED-E108F75F05EC}"/>
                </a:ext>
              </a:extLst>
            </p:cNvPr>
            <p:cNvSpPr/>
            <p:nvPr/>
          </p:nvSpPr>
          <p:spPr>
            <a:xfrm>
              <a:off x="1418376" y="3916604"/>
              <a:ext cx="2357306" cy="1998575"/>
            </a:xfrm>
            <a:prstGeom prst="roundRect">
              <a:avLst/>
            </a:prstGeom>
            <a:noFill/>
            <a:ln w="31750">
              <a:solidFill>
                <a:srgbClr val="FF93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9300"/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624A3F8-F152-F940-A22B-DECB9232DD62}"/>
                </a:ext>
              </a:extLst>
            </p:cNvPr>
            <p:cNvSpPr txBox="1"/>
            <p:nvPr/>
          </p:nvSpPr>
          <p:spPr>
            <a:xfrm>
              <a:off x="1498839" y="3916604"/>
              <a:ext cx="1596912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rgbClr val="FF9300"/>
                  </a:solidFill>
                </a:rPr>
                <a:t>Dog Class</a:t>
              </a:r>
            </a:p>
          </p:txBody>
        </p:sp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A1A22C31-236F-D548-B48C-3F9485FBCD15}"/>
                </a:ext>
              </a:extLst>
            </p:cNvPr>
            <p:cNvSpPr/>
            <p:nvPr/>
          </p:nvSpPr>
          <p:spPr>
            <a:xfrm>
              <a:off x="4842482" y="3916604"/>
              <a:ext cx="2357306" cy="1998575"/>
            </a:xfrm>
            <a:prstGeom prst="roundRect">
              <a:avLst/>
            </a:prstGeom>
            <a:noFill/>
            <a:ln w="317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70C0"/>
                </a:solidFill>
                <a:highlight>
                  <a:srgbClr val="008080"/>
                </a:highlight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D341114-7E18-4740-8FF2-DBCA22DA9825}"/>
                </a:ext>
              </a:extLst>
            </p:cNvPr>
            <p:cNvSpPr txBox="1"/>
            <p:nvPr/>
          </p:nvSpPr>
          <p:spPr>
            <a:xfrm>
              <a:off x="4922945" y="3916604"/>
              <a:ext cx="149900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rgbClr val="0070C0"/>
                  </a:solidFill>
                </a:rPr>
                <a:t>Cat Class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8EFB8CB-D4CC-4D46-916A-BFCDB2E0DB30}"/>
                </a:ext>
              </a:extLst>
            </p:cNvPr>
            <p:cNvSpPr txBox="1"/>
            <p:nvPr/>
          </p:nvSpPr>
          <p:spPr>
            <a:xfrm>
              <a:off x="1686872" y="4741095"/>
              <a:ext cx="18214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FF9300"/>
                  </a:solidFill>
                </a:rPr>
                <a:t>public void play()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3A0F881-D753-D242-905C-428D1445DD34}"/>
                </a:ext>
              </a:extLst>
            </p:cNvPr>
            <p:cNvSpPr txBox="1"/>
            <p:nvPr/>
          </p:nvSpPr>
          <p:spPr>
            <a:xfrm>
              <a:off x="5095709" y="4727854"/>
              <a:ext cx="18214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0070C0"/>
                  </a:solidFill>
                </a:rPr>
                <a:t>public void play()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B803966-2932-424C-BBF4-A1BEA5AEB0BB}"/>
              </a:ext>
            </a:extLst>
          </p:cNvPr>
          <p:cNvGrpSpPr/>
          <p:nvPr/>
        </p:nvGrpSpPr>
        <p:grpSpPr>
          <a:xfrm>
            <a:off x="1570776" y="4078873"/>
            <a:ext cx="5781412" cy="1998575"/>
            <a:chOff x="1418376" y="3916604"/>
            <a:chExt cx="5781412" cy="1998575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0DBA0A5C-A92B-E045-A17A-1604F96869E7}"/>
                </a:ext>
              </a:extLst>
            </p:cNvPr>
            <p:cNvSpPr/>
            <p:nvPr/>
          </p:nvSpPr>
          <p:spPr>
            <a:xfrm>
              <a:off x="1418376" y="3916604"/>
              <a:ext cx="2357306" cy="1998575"/>
            </a:xfrm>
            <a:prstGeom prst="roundRect">
              <a:avLst/>
            </a:prstGeom>
            <a:noFill/>
            <a:ln w="317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6C284A8-A3E1-7743-B3DE-E6754A90D005}"/>
                </a:ext>
              </a:extLst>
            </p:cNvPr>
            <p:cNvSpPr txBox="1"/>
            <p:nvPr/>
          </p:nvSpPr>
          <p:spPr>
            <a:xfrm>
              <a:off x="1498839" y="3916604"/>
              <a:ext cx="1596912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bg2">
                      <a:lumMod val="50000"/>
                    </a:schemeClr>
                  </a:solidFill>
                </a:rPr>
                <a:t>Dog Class</a:t>
              </a:r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261CE907-2B2E-1042-860E-13DFEECB5C3C}"/>
                </a:ext>
              </a:extLst>
            </p:cNvPr>
            <p:cNvSpPr/>
            <p:nvPr/>
          </p:nvSpPr>
          <p:spPr>
            <a:xfrm>
              <a:off x="4842482" y="3916604"/>
              <a:ext cx="2357306" cy="1998575"/>
            </a:xfrm>
            <a:prstGeom prst="roundRect">
              <a:avLst/>
            </a:prstGeom>
            <a:noFill/>
            <a:ln w="317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2">
                    <a:lumMod val="50000"/>
                  </a:schemeClr>
                </a:solidFill>
                <a:highlight>
                  <a:srgbClr val="008080"/>
                </a:highlight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28F6294-6CBA-9E49-A3C9-FC484A4F341C}"/>
                </a:ext>
              </a:extLst>
            </p:cNvPr>
            <p:cNvSpPr txBox="1"/>
            <p:nvPr/>
          </p:nvSpPr>
          <p:spPr>
            <a:xfrm>
              <a:off x="4922945" y="3916604"/>
              <a:ext cx="1499000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bg2">
                      <a:lumMod val="50000"/>
                    </a:schemeClr>
                  </a:solidFill>
                </a:rPr>
                <a:t>Cat Class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9E9B401-0FA4-FA4F-BD28-599FDC9C8FEE}"/>
                </a:ext>
              </a:extLst>
            </p:cNvPr>
            <p:cNvSpPr txBox="1"/>
            <p:nvPr/>
          </p:nvSpPr>
          <p:spPr>
            <a:xfrm>
              <a:off x="1686872" y="4741095"/>
              <a:ext cx="1821461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2">
                      <a:lumMod val="50000"/>
                    </a:schemeClr>
                  </a:solidFill>
                </a:rPr>
                <a:t>public void play()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A6A8BA0-936A-7049-8C6A-B12F9162FBF6}"/>
                </a:ext>
              </a:extLst>
            </p:cNvPr>
            <p:cNvSpPr txBox="1"/>
            <p:nvPr/>
          </p:nvSpPr>
          <p:spPr>
            <a:xfrm>
              <a:off x="5095709" y="4727854"/>
              <a:ext cx="1821461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2">
                      <a:lumMod val="50000"/>
                    </a:schemeClr>
                  </a:solidFill>
                </a:rPr>
                <a:t>public void play()</a:t>
              </a: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FAC2CCAF-D04D-1B4A-B931-31C06588AA27}"/>
              </a:ext>
            </a:extLst>
          </p:cNvPr>
          <p:cNvSpPr txBox="1"/>
          <p:nvPr/>
        </p:nvSpPr>
        <p:spPr>
          <a:xfrm>
            <a:off x="6476301" y="2265327"/>
            <a:ext cx="2309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FF0000"/>
                </a:solidFill>
              </a:rPr>
              <a:t>No need to implement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C362A17-243B-C342-A9C4-700ED8AA1E22}"/>
              </a:ext>
            </a:extLst>
          </p:cNvPr>
          <p:cNvCxnSpPr>
            <a:cxnSpLocks/>
            <a:endCxn id="15" idx="3"/>
          </p:cNvCxnSpPr>
          <p:nvPr/>
        </p:nvCxnSpPr>
        <p:spPr>
          <a:xfrm flipH="1" flipV="1">
            <a:off x="5346346" y="2439740"/>
            <a:ext cx="1129955" cy="10253"/>
          </a:xfrm>
          <a:prstGeom prst="straightConnector1">
            <a:avLst/>
          </a:prstGeom>
          <a:ln w="44450"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4756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4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82ED979-FBD0-DA42-8ED3-6CD1196D3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Abstract class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BBE3A3-A897-6A44-9AB8-E4D9350ABF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6930" y="926233"/>
            <a:ext cx="5881159" cy="58657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6D36142-A140-3645-B1ED-7E476E899074}"/>
              </a:ext>
            </a:extLst>
          </p:cNvPr>
          <p:cNvSpPr/>
          <p:nvPr/>
        </p:nvSpPr>
        <p:spPr>
          <a:xfrm>
            <a:off x="2967293" y="4632848"/>
            <a:ext cx="6060434" cy="1978403"/>
          </a:xfrm>
          <a:prstGeom prst="rect">
            <a:avLst/>
          </a:prstGeom>
          <a:noFill/>
          <a:ln w="41275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798E2B-E690-0343-A5C6-B817597B52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8946" y="650466"/>
            <a:ext cx="4796569" cy="59607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B7C348D-C9DE-FC44-BE22-71F44D68E521}"/>
              </a:ext>
            </a:extLst>
          </p:cNvPr>
          <p:cNvSpPr/>
          <p:nvPr/>
        </p:nvSpPr>
        <p:spPr>
          <a:xfrm>
            <a:off x="4286774" y="5276675"/>
            <a:ext cx="3422709" cy="1111519"/>
          </a:xfrm>
          <a:prstGeom prst="rect">
            <a:avLst/>
          </a:prstGeom>
          <a:noFill/>
          <a:ln w="41275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7548BE3-52E5-9E43-AB6E-30DC770901F4}"/>
              </a:ext>
            </a:extLst>
          </p:cNvPr>
          <p:cNvSpPr/>
          <p:nvPr/>
        </p:nvSpPr>
        <p:spPr>
          <a:xfrm>
            <a:off x="4630724" y="529156"/>
            <a:ext cx="763398" cy="397078"/>
          </a:xfrm>
          <a:prstGeom prst="rect">
            <a:avLst/>
          </a:prstGeom>
          <a:noFill/>
          <a:ln w="41275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E920CC3-4503-A343-B616-9C2A9017FE1E}"/>
              </a:ext>
            </a:extLst>
          </p:cNvPr>
          <p:cNvSpPr/>
          <p:nvPr/>
        </p:nvSpPr>
        <p:spPr>
          <a:xfrm>
            <a:off x="355725" y="6473689"/>
            <a:ext cx="24113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Full code </a:t>
            </a:r>
            <a:r>
              <a:rPr lang="en-US" dirty="0">
                <a:hlinkClick r:id="rId4"/>
              </a:rPr>
              <a:t>here</a:t>
            </a:r>
            <a:r>
              <a:rPr lang="en-US" dirty="0"/>
              <a:t> version 4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A347FC0-4697-BB46-A55C-06DC6355F1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96" y="6512682"/>
            <a:ext cx="326030" cy="291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24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BB02819-BC30-0749-985F-4A3A30EFECA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4BFB1ED-E293-5B40-9436-503499094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 Control in Slides</a:t>
            </a:r>
          </a:p>
        </p:txBody>
      </p:sp>
    </p:spTree>
    <p:extLst>
      <p:ext uri="{BB962C8B-B14F-4D97-AF65-F5344CB8AC3E}">
        <p14:creationId xmlns:p14="http://schemas.microsoft.com/office/powerpoint/2010/main" val="38317224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21907F5-7B27-A64C-B0EA-31FA930D5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Oriented Programming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BEFB97-BEF1-F34D-859D-D7403F0DE7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7780" y="3019057"/>
            <a:ext cx="3917309" cy="35727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A9814B5-B346-5D44-B6EA-9BCDFCFC7335}"/>
              </a:ext>
            </a:extLst>
          </p:cNvPr>
          <p:cNvSpPr txBox="1"/>
          <p:nvPr/>
        </p:nvSpPr>
        <p:spPr>
          <a:xfrm>
            <a:off x="1207136" y="2233548"/>
            <a:ext cx="67297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i="1" dirty="0"/>
              <a:t>Find the maximum number in an array</a:t>
            </a:r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94AFD389-962D-2B47-AFCC-5A24AA7FB99C}"/>
              </a:ext>
            </a:extLst>
          </p:cNvPr>
          <p:cNvSpPr txBox="1">
            <a:spLocks/>
          </p:cNvSpPr>
          <p:nvPr/>
        </p:nvSpPr>
        <p:spPr>
          <a:xfrm>
            <a:off x="2417379" y="3343610"/>
            <a:ext cx="3142593" cy="1795411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en-US" sz="3200" dirty="0">
                <a:solidFill>
                  <a:srgbClr val="0070C0"/>
                </a:solidFill>
              </a:rPr>
              <a:t>Return value: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sz="2800" dirty="0">
                <a:solidFill>
                  <a:srgbClr val="0070C0"/>
                </a:solidFill>
              </a:rPr>
              <a:t>Max value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sz="2800" dirty="0" err="1">
                <a:solidFill>
                  <a:srgbClr val="0070C0"/>
                </a:solidFill>
              </a:rPr>
              <a:t>IsValid</a:t>
            </a:r>
            <a:r>
              <a:rPr lang="en-US" sz="2800" dirty="0">
                <a:solidFill>
                  <a:srgbClr val="0070C0"/>
                </a:solidFill>
              </a:rPr>
              <a:t> </a:t>
            </a:r>
          </a:p>
          <a:p>
            <a:pPr marL="0" indent="0">
              <a:buFont typeface="Lucida Grande"/>
              <a:buNone/>
            </a:pPr>
            <a:endParaRPr lang="en-US" sz="32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2476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2.96296E-6 L -0.15798 -0.00371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899" y="-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21907F5-7B27-A64C-B0EA-31FA930D5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Oriented Programming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C784BB6-BBB4-7446-84E8-392F45D2EF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78722" y="3324292"/>
            <a:ext cx="1379221" cy="44732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Variables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CC0EE07-2DC8-A34E-9BE4-F4A69D265F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3192" y="1875228"/>
            <a:ext cx="4882323" cy="44529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18314181-059D-5C45-A996-BC49F458D824}"/>
              </a:ext>
            </a:extLst>
          </p:cNvPr>
          <p:cNvSpPr txBox="1">
            <a:spLocks/>
          </p:cNvSpPr>
          <p:nvPr/>
        </p:nvSpPr>
        <p:spPr>
          <a:xfrm>
            <a:off x="978722" y="4101695"/>
            <a:ext cx="1580557" cy="447322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en-US" dirty="0"/>
              <a:t>Methods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1528DD74-613C-BC4C-BEF4-455F48D1ECBF}"/>
              </a:ext>
            </a:extLst>
          </p:cNvPr>
          <p:cNvSpPr/>
          <p:nvPr/>
        </p:nvSpPr>
        <p:spPr>
          <a:xfrm>
            <a:off x="671756" y="2918314"/>
            <a:ext cx="2357306" cy="1998575"/>
          </a:xfrm>
          <a:prstGeom prst="roundRect">
            <a:avLst/>
          </a:prstGeom>
          <a:noFill/>
          <a:ln w="317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2BA2A7-BCE3-B04D-9B42-E92297C0C2D3}"/>
              </a:ext>
            </a:extLst>
          </p:cNvPr>
          <p:cNvSpPr txBox="1"/>
          <p:nvPr/>
        </p:nvSpPr>
        <p:spPr>
          <a:xfrm>
            <a:off x="978722" y="2470992"/>
            <a:ext cx="9268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</a:rPr>
              <a:t>Class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15C5E779-2897-F64C-8400-790A555DFF5E}"/>
              </a:ext>
            </a:extLst>
          </p:cNvPr>
          <p:cNvSpPr txBox="1">
            <a:spLocks/>
          </p:cNvSpPr>
          <p:nvPr/>
        </p:nvSpPr>
        <p:spPr>
          <a:xfrm>
            <a:off x="978722" y="3324292"/>
            <a:ext cx="1379221" cy="447322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en-US">
                <a:solidFill>
                  <a:srgbClr val="00B050"/>
                </a:solidFill>
              </a:rPr>
              <a:t>Variables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31560D0D-FA45-1B47-83BC-F86BBED47D32}"/>
              </a:ext>
            </a:extLst>
          </p:cNvPr>
          <p:cNvSpPr txBox="1">
            <a:spLocks/>
          </p:cNvSpPr>
          <p:nvPr/>
        </p:nvSpPr>
        <p:spPr>
          <a:xfrm>
            <a:off x="978722" y="4101695"/>
            <a:ext cx="1580557" cy="447322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en-US" dirty="0">
                <a:solidFill>
                  <a:srgbClr val="00B050"/>
                </a:solidFill>
              </a:rPr>
              <a:t>Methods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9F5915-755F-B24F-956D-B506DDE5B40E}"/>
              </a:ext>
            </a:extLst>
          </p:cNvPr>
          <p:cNvSpPr txBox="1"/>
          <p:nvPr/>
        </p:nvSpPr>
        <p:spPr>
          <a:xfrm>
            <a:off x="527028" y="5316899"/>
            <a:ext cx="27571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/>
              <a:t>A</a:t>
            </a:r>
            <a:r>
              <a:rPr lang="zh-CN" altLang="en-US" sz="2400" b="1" i="1" dirty="0"/>
              <a:t> </a:t>
            </a:r>
            <a:r>
              <a:rPr lang="en-US" altLang="zh-CN" sz="2400" b="1" i="1" dirty="0"/>
              <a:t>class is a </a:t>
            </a:r>
            <a:r>
              <a:rPr lang="en-US" altLang="zh-CN" sz="2400" b="1" i="1" dirty="0">
                <a:highlight>
                  <a:srgbClr val="FFFF00"/>
                </a:highlight>
              </a:rPr>
              <a:t>type</a:t>
            </a:r>
            <a:r>
              <a:rPr lang="en-US" altLang="zh-CN" sz="2400" b="1" i="1" dirty="0"/>
              <a:t> like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i="1" dirty="0"/>
              <a:t>int, float, </a:t>
            </a:r>
            <a:r>
              <a:rPr lang="en-US" sz="2400" b="1" i="1" dirty="0" err="1"/>
              <a:t>boolean</a:t>
            </a:r>
            <a:endParaRPr lang="en-US" sz="2400" b="1" i="1" dirty="0"/>
          </a:p>
        </p:txBody>
      </p:sp>
    </p:spTree>
    <p:extLst>
      <p:ext uri="{BB962C8B-B14F-4D97-AF65-F5344CB8AC3E}">
        <p14:creationId xmlns:p14="http://schemas.microsoft.com/office/powerpoint/2010/main" val="2746444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8" grpId="0"/>
      <p:bldP spid="9" grpId="0" animBg="1"/>
      <p:bldP spid="10" grpId="0"/>
      <p:bldP spid="11" grpId="1" build="allAtOnce"/>
      <p:bldP spid="12" grpId="1"/>
      <p:bldP spid="1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DAF8FF-7522-9249-A75D-4E5CD03A6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Encapsulation</a:t>
            </a: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311DC1FB-F4E5-6A44-B1AE-61733641A98A}"/>
              </a:ext>
            </a:extLst>
          </p:cNvPr>
          <p:cNvSpPr txBox="1">
            <a:spLocks/>
          </p:cNvSpPr>
          <p:nvPr/>
        </p:nvSpPr>
        <p:spPr>
          <a:xfrm>
            <a:off x="6535022" y="778926"/>
            <a:ext cx="1379221" cy="447322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en-US" dirty="0">
                <a:solidFill>
                  <a:srgbClr val="00B050"/>
                </a:solidFill>
              </a:rPr>
              <a:t>Variables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C88A5526-D730-EB4A-9B4C-3F1CC49D3427}"/>
              </a:ext>
            </a:extLst>
          </p:cNvPr>
          <p:cNvSpPr txBox="1">
            <a:spLocks/>
          </p:cNvSpPr>
          <p:nvPr/>
        </p:nvSpPr>
        <p:spPr>
          <a:xfrm>
            <a:off x="6535022" y="1329700"/>
            <a:ext cx="1580557" cy="447322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en-US" dirty="0">
                <a:solidFill>
                  <a:srgbClr val="00B050"/>
                </a:solidFill>
              </a:rPr>
              <a:t>Methods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67F4579-7576-C344-823F-2A964A5ABE14}"/>
              </a:ext>
            </a:extLst>
          </p:cNvPr>
          <p:cNvSpPr/>
          <p:nvPr/>
        </p:nvSpPr>
        <p:spPr>
          <a:xfrm>
            <a:off x="6127389" y="619730"/>
            <a:ext cx="2357306" cy="1244601"/>
          </a:xfrm>
          <a:prstGeom prst="roundRect">
            <a:avLst/>
          </a:prstGeom>
          <a:noFill/>
          <a:ln w="317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A7D2D4-FF87-7A42-9B84-F32C7BE8826D}"/>
              </a:ext>
            </a:extLst>
          </p:cNvPr>
          <p:cNvSpPr txBox="1"/>
          <p:nvPr/>
        </p:nvSpPr>
        <p:spPr>
          <a:xfrm>
            <a:off x="6434355" y="172408"/>
            <a:ext cx="9268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</a:rPr>
              <a:t>Class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0DFEFBC-8534-5D49-871B-C381331EB9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300" y="2358911"/>
            <a:ext cx="6883400" cy="1244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EF29D3B-CB58-F644-9C05-3682717A48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620" y="4149914"/>
            <a:ext cx="7515224" cy="25821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1C2A25C-67C2-E545-8C06-EB0360D5FD42}"/>
              </a:ext>
            </a:extLst>
          </p:cNvPr>
          <p:cNvSpPr txBox="1"/>
          <p:nvPr/>
        </p:nvSpPr>
        <p:spPr>
          <a:xfrm>
            <a:off x="1130300" y="1989579"/>
            <a:ext cx="3025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MaxNumberAnswer.equals</a:t>
            </a:r>
            <a:r>
              <a:rPr lang="en-US" dirty="0"/>
              <a:t>(…)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B4DBCA3-461E-D242-A1FC-4BA157FAE7B5}"/>
              </a:ext>
            </a:extLst>
          </p:cNvPr>
          <p:cNvSpPr/>
          <p:nvPr/>
        </p:nvSpPr>
        <p:spPr>
          <a:xfrm>
            <a:off x="746620" y="3780582"/>
            <a:ext cx="14871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testFindMax</a:t>
            </a:r>
            <a:r>
              <a:rPr lang="en-US" dirty="0"/>
              <a:t>()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A107363-8D0D-C041-8B17-944F00F29281}"/>
              </a:ext>
            </a:extLst>
          </p:cNvPr>
          <p:cNvSpPr/>
          <p:nvPr/>
        </p:nvSpPr>
        <p:spPr>
          <a:xfrm>
            <a:off x="1490189" y="5374950"/>
            <a:ext cx="2368747" cy="39327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607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59F8D3D-10D8-284A-BC8C-91FCE4EF017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238E077-D12D-C74A-BBAA-DCD13F228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vs Object vs Instance vs Reference</a:t>
            </a:r>
          </a:p>
        </p:txBody>
      </p:sp>
    </p:spTree>
    <p:extLst>
      <p:ext uri="{BB962C8B-B14F-4D97-AF65-F5344CB8AC3E}">
        <p14:creationId xmlns:p14="http://schemas.microsoft.com/office/powerpoint/2010/main" val="2762414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1904E81-14E5-504C-BABA-5BD8DF0F642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dirty="0"/>
              <a:t>Implement a class for cats</a:t>
            </a:r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EB500C6-31F5-3443-8098-552566CC5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Exercise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DCECDC-7B79-D64E-9CC6-2C1DD4E31E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2656" y="1015067"/>
            <a:ext cx="2910863" cy="3215489"/>
          </a:xfrm>
          <a:prstGeom prst="rect">
            <a:avLst/>
          </a:prstGeom>
        </p:spPr>
      </p:pic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C2B59BDC-7AC6-154E-9E2B-6059DFD0331F}"/>
              </a:ext>
            </a:extLst>
          </p:cNvPr>
          <p:cNvSpPr txBox="1">
            <a:spLocks/>
          </p:cNvSpPr>
          <p:nvPr/>
        </p:nvSpPr>
        <p:spPr>
          <a:xfrm>
            <a:off x="1199625" y="2622811"/>
            <a:ext cx="4244829" cy="2134401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en-US" sz="3200" dirty="0">
                <a:solidFill>
                  <a:srgbClr val="0070C0"/>
                </a:solidFill>
              </a:rPr>
              <a:t>Member </a:t>
            </a:r>
            <a:r>
              <a:rPr lang="en-US" sz="3200" dirty="0">
                <a:solidFill>
                  <a:srgbClr val="0070C0"/>
                </a:solidFill>
                <a:highlight>
                  <a:srgbClr val="FFFF00"/>
                </a:highlight>
              </a:rPr>
              <a:t>Variables</a:t>
            </a:r>
            <a:r>
              <a:rPr lang="en-US" sz="3200" dirty="0">
                <a:solidFill>
                  <a:srgbClr val="0070C0"/>
                </a:solidFill>
              </a:rPr>
              <a:t>: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sz="2800" b="0" dirty="0">
                <a:solidFill>
                  <a:srgbClr val="0070C0"/>
                </a:solidFill>
              </a:rPr>
              <a:t>Name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sz="2800" b="0" dirty="0">
                <a:solidFill>
                  <a:srgbClr val="0070C0"/>
                </a:solidFill>
              </a:rPr>
              <a:t>Gender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sz="2800" b="0" dirty="0">
                <a:solidFill>
                  <a:srgbClr val="0070C0"/>
                </a:solidFill>
              </a:rPr>
              <a:t>Age </a:t>
            </a:r>
          </a:p>
          <a:p>
            <a:pPr marL="0" indent="0">
              <a:buFont typeface="Lucida Grande"/>
              <a:buNone/>
            </a:pPr>
            <a:endParaRPr lang="en-US" sz="3200" dirty="0">
              <a:solidFill>
                <a:srgbClr val="0070C0"/>
              </a:solidFill>
            </a:endParaRPr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D2E48203-0EDC-A542-9151-E73A8D52C883}"/>
              </a:ext>
            </a:extLst>
          </p:cNvPr>
          <p:cNvSpPr txBox="1">
            <a:spLocks/>
          </p:cNvSpPr>
          <p:nvPr/>
        </p:nvSpPr>
        <p:spPr>
          <a:xfrm>
            <a:off x="1199626" y="4993412"/>
            <a:ext cx="4244829" cy="1761688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en-US" sz="3200" dirty="0">
                <a:solidFill>
                  <a:srgbClr val="0070C0"/>
                </a:solidFill>
              </a:rPr>
              <a:t>Member </a:t>
            </a:r>
            <a:r>
              <a:rPr lang="en-US" sz="3200" dirty="0">
                <a:solidFill>
                  <a:srgbClr val="0070C0"/>
                </a:solidFill>
                <a:highlight>
                  <a:srgbClr val="FFFF00"/>
                </a:highlight>
              </a:rPr>
              <a:t>Methods</a:t>
            </a:r>
            <a:r>
              <a:rPr lang="en-US" sz="3200" dirty="0">
                <a:solidFill>
                  <a:srgbClr val="0070C0"/>
                </a:solidFill>
              </a:rPr>
              <a:t>: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sz="2800" b="0" dirty="0">
                <a:solidFill>
                  <a:srgbClr val="0070C0"/>
                </a:solidFill>
              </a:rPr>
              <a:t>Speak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sz="2800" b="0" dirty="0">
                <a:solidFill>
                  <a:srgbClr val="0070C0"/>
                </a:solidFill>
              </a:rPr>
              <a:t>Play </a:t>
            </a:r>
          </a:p>
          <a:p>
            <a:pPr marL="0" indent="0">
              <a:buFont typeface="Lucida Grande"/>
              <a:buNone/>
            </a:pPr>
            <a:endParaRPr lang="en-US" sz="32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8837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theme/theme1.xml><?xml version="1.0" encoding="utf-8"?>
<a:theme xmlns:a="http://schemas.openxmlformats.org/drawingml/2006/main" name="Custom Design">
  <a:themeElements>
    <a:clrScheme name="UW Brand">
      <a:dk1>
        <a:srgbClr val="33006F"/>
      </a:dk1>
      <a:lt1>
        <a:srgbClr val="E8D3A2"/>
      </a:lt1>
      <a:dk2>
        <a:srgbClr val="33006F"/>
      </a:dk2>
      <a:lt2>
        <a:srgbClr val="FFFFFF"/>
      </a:lt2>
      <a:accent1>
        <a:srgbClr val="33006F"/>
      </a:accent1>
      <a:accent2>
        <a:srgbClr val="E8D3A2"/>
      </a:accent2>
      <a:accent3>
        <a:srgbClr val="FFFFFF"/>
      </a:accent3>
      <a:accent4>
        <a:srgbClr val="D8D9DA"/>
      </a:accent4>
      <a:accent5>
        <a:srgbClr val="999999"/>
      </a:accent5>
      <a:accent6>
        <a:srgbClr val="917B4C"/>
      </a:accent6>
      <a:hlink>
        <a:srgbClr val="D8D9DA"/>
      </a:hlink>
      <a:folHlink>
        <a:srgbClr val="99999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Custom Design">
  <a:themeElements>
    <a:clrScheme name="4b2e83 1">
      <a:dk1>
        <a:srgbClr val="4B2E83"/>
      </a:dk1>
      <a:lt1>
        <a:srgbClr val="E8D3A2"/>
      </a:lt1>
      <a:dk2>
        <a:srgbClr val="4B2E83"/>
      </a:dk2>
      <a:lt2>
        <a:srgbClr val="FFFFFF"/>
      </a:lt2>
      <a:accent1>
        <a:srgbClr val="4B2E83"/>
      </a:accent1>
      <a:accent2>
        <a:srgbClr val="E8D3A2"/>
      </a:accent2>
      <a:accent3>
        <a:srgbClr val="FFFFFF"/>
      </a:accent3>
      <a:accent4>
        <a:srgbClr val="B2B2B2"/>
      </a:accent4>
      <a:accent5>
        <a:srgbClr val="26005C"/>
      </a:accent5>
      <a:accent6>
        <a:srgbClr val="917B4C"/>
      </a:accent6>
      <a:hlink>
        <a:srgbClr val="26005C"/>
      </a:hlink>
      <a:folHlink>
        <a:srgbClr val="33006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5796</TotalTime>
  <Words>590</Words>
  <Application>Microsoft Macintosh PowerPoint</Application>
  <PresentationFormat>On-screen Show (4:3)</PresentationFormat>
  <Paragraphs>194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37</vt:i4>
      </vt:variant>
    </vt:vector>
  </HeadingPairs>
  <TitlesOfParts>
    <vt:vector size="46" baseType="lpstr">
      <vt:lpstr>Encode Sans Normal Black</vt:lpstr>
      <vt:lpstr>Open Sans</vt:lpstr>
      <vt:lpstr>Open Sans Light</vt:lpstr>
      <vt:lpstr>Uni Sans Regular</vt:lpstr>
      <vt:lpstr>Arial</vt:lpstr>
      <vt:lpstr>Calibri</vt:lpstr>
      <vt:lpstr>Lucida Grande</vt:lpstr>
      <vt:lpstr>Custom Design</vt:lpstr>
      <vt:lpstr>1_Custom Design</vt:lpstr>
      <vt:lpstr>PowerPoint Presentation</vt:lpstr>
      <vt:lpstr>CSS143 Computer Programming (II)</vt:lpstr>
      <vt:lpstr>Homework 1 Review</vt:lpstr>
      <vt:lpstr>Source Control in Slides</vt:lpstr>
      <vt:lpstr>Object Oriented Programming</vt:lpstr>
      <vt:lpstr>Object Oriented Programming</vt:lpstr>
      <vt:lpstr>Encapsulation</vt:lpstr>
      <vt:lpstr>Class vs Object vs Instance vs Reference</vt:lpstr>
      <vt:lpstr>Class Exercise</vt:lpstr>
      <vt:lpstr>Class Exercise</vt:lpstr>
      <vt:lpstr>Class Exercise</vt:lpstr>
      <vt:lpstr>Encapsulation</vt:lpstr>
      <vt:lpstr>Encapsulation</vt:lpstr>
      <vt:lpstr>Class Exercise</vt:lpstr>
      <vt:lpstr>Class Exercise</vt:lpstr>
      <vt:lpstr>Class Exercise</vt:lpstr>
      <vt:lpstr>Encapsulation Summary</vt:lpstr>
      <vt:lpstr>Class Exercise</vt:lpstr>
      <vt:lpstr>Class Exercise</vt:lpstr>
      <vt:lpstr>Inheritance</vt:lpstr>
      <vt:lpstr>Inheritance</vt:lpstr>
      <vt:lpstr>Inheritance</vt:lpstr>
      <vt:lpstr>Inheritance</vt:lpstr>
      <vt:lpstr>Inheritance</vt:lpstr>
      <vt:lpstr>Override vs Overload</vt:lpstr>
      <vt:lpstr>Override vs Overload</vt:lpstr>
      <vt:lpstr>Inheritance Summary</vt:lpstr>
      <vt:lpstr>Class Exercise</vt:lpstr>
      <vt:lpstr>Polymorphism</vt:lpstr>
      <vt:lpstr>Polymorphism</vt:lpstr>
      <vt:lpstr>Polymorphism</vt:lpstr>
      <vt:lpstr>Polymorphism</vt:lpstr>
      <vt:lpstr>Polymorphism</vt:lpstr>
      <vt:lpstr>Polymorphism</vt:lpstr>
      <vt:lpstr>Polymorphism Summary</vt:lpstr>
      <vt:lpstr>Abstract Class</vt:lpstr>
      <vt:lpstr>Abstract class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Alanya Cannon</dc:creator>
  <cp:lastModifiedBy>Peng Du</cp:lastModifiedBy>
  <cp:revision>331</cp:revision>
  <cp:lastPrinted>2016-02-10T20:19:12Z</cp:lastPrinted>
  <dcterms:created xsi:type="dcterms:W3CDTF">2014-10-14T00:51:43Z</dcterms:created>
  <dcterms:modified xsi:type="dcterms:W3CDTF">2020-01-13T20:56:00Z</dcterms:modified>
</cp:coreProperties>
</file>